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644" r:id="rId3"/>
    <p:sldId id="746" r:id="rId4"/>
    <p:sldId id="749" r:id="rId5"/>
    <p:sldId id="728" r:id="rId6"/>
    <p:sldId id="653" r:id="rId7"/>
    <p:sldId id="713" r:id="rId8"/>
    <p:sldId id="688" r:id="rId9"/>
    <p:sldId id="665" r:id="rId10"/>
    <p:sldId id="750" r:id="rId11"/>
    <p:sldId id="751" r:id="rId12"/>
    <p:sldId id="753" r:id="rId13"/>
    <p:sldId id="754" r:id="rId14"/>
    <p:sldId id="773" r:id="rId15"/>
    <p:sldId id="756" r:id="rId16"/>
    <p:sldId id="760" r:id="rId17"/>
    <p:sldId id="758" r:id="rId18"/>
    <p:sldId id="757" r:id="rId19"/>
    <p:sldId id="761" r:id="rId20"/>
    <p:sldId id="759" r:id="rId21"/>
    <p:sldId id="755" r:id="rId22"/>
    <p:sldId id="259" r:id="rId23"/>
    <p:sldId id="762" r:id="rId24"/>
    <p:sldId id="763" r:id="rId25"/>
    <p:sldId id="764" r:id="rId26"/>
    <p:sldId id="765" r:id="rId27"/>
    <p:sldId id="766" r:id="rId28"/>
    <p:sldId id="767" r:id="rId29"/>
    <p:sldId id="768" r:id="rId30"/>
    <p:sldId id="769" r:id="rId31"/>
    <p:sldId id="774" r:id="rId32"/>
    <p:sldId id="771" r:id="rId33"/>
    <p:sldId id="772" r:id="rId34"/>
    <p:sldId id="300" r:id="rId35"/>
    <p:sldId id="288" r:id="rId36"/>
  </p:sldIdLst>
  <p:sldSz cx="12192000" cy="6858000"/>
  <p:notesSz cx="6954838" cy="93091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794"/>
    <a:srgbClr val="4F5C6C"/>
    <a:srgbClr val="495666"/>
    <a:srgbClr val="836543"/>
    <a:srgbClr val="291605"/>
    <a:srgbClr val="FECF02"/>
    <a:srgbClr val="202B3D"/>
    <a:srgbClr val="DCD8D1"/>
    <a:srgbClr val="AC9E96"/>
    <a:srgbClr val="6A5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DF7DB-5FB9-404C-80B4-363B394421C8}" v="460" dt="2023-02-27T10:18:27.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441" autoAdjust="0"/>
  </p:normalViewPr>
  <p:slideViewPr>
    <p:cSldViewPr snapToGrid="0">
      <p:cViewPr varScale="1">
        <p:scale>
          <a:sx n="109" d="100"/>
          <a:sy n="109" d="100"/>
        </p:scale>
        <p:origin x="1224" y="1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BA6CC40F-C4F2-4807-B320-0CA3496662C0}" type="datetimeFigureOut">
              <a:rPr lang="en-US" smtClean="0"/>
              <a:t>3/5/23</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FE0BC4C-0680-46D0-8607-0E3A5E674A6F}" type="slidenum">
              <a:rPr lang="en-US" smtClean="0"/>
              <a:t>‹#›</a:t>
            </a:fld>
            <a:endParaRPr lang="en-US"/>
          </a:p>
        </p:txBody>
      </p:sp>
    </p:spTree>
    <p:extLst>
      <p:ext uri="{BB962C8B-B14F-4D97-AF65-F5344CB8AC3E}">
        <p14:creationId xmlns:p14="http://schemas.microsoft.com/office/powerpoint/2010/main" val="51900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DA306154-8B08-4B77-96A5-39C5FE0E1CAF}" type="datetimeFigureOut">
              <a:rPr lang="en-US" smtClean="0"/>
              <a:t>3/5/23</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72324EBA-54D3-45F1-9A0A-BDEB83CA518A}" type="slidenum">
              <a:rPr lang="en-US" smtClean="0"/>
              <a:t>‹#›</a:t>
            </a:fld>
            <a:endParaRPr lang="en-US"/>
          </a:p>
        </p:txBody>
      </p:sp>
    </p:spTree>
    <p:extLst>
      <p:ext uri="{BB962C8B-B14F-4D97-AF65-F5344CB8AC3E}">
        <p14:creationId xmlns:p14="http://schemas.microsoft.com/office/powerpoint/2010/main" val="8111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Preparing for the future is a huge topic in the world today.  I did an internet search on preparing for the future, and what do you think is the first topic that popped up?  Planning for the future financially!</a:t>
            </a:r>
          </a:p>
        </p:txBody>
      </p:sp>
      <p:sp>
        <p:nvSpPr>
          <p:cNvPr id="4" name="Slide Number Placeholder 3"/>
          <p:cNvSpPr>
            <a:spLocks noGrp="1"/>
          </p:cNvSpPr>
          <p:nvPr>
            <p:ph type="sldNum" sz="quarter" idx="5"/>
          </p:nvPr>
        </p:nvSpPr>
        <p:spPr/>
        <p:txBody>
          <a:bodyPr/>
          <a:lstStyle/>
          <a:p>
            <a:fld id="{3823765F-6D3A-4867-9087-48A7502DC5BA}" type="slidenum">
              <a:rPr lang="en-US" smtClean="0"/>
              <a:t>1</a:t>
            </a:fld>
            <a:endParaRPr lang="en-US"/>
          </a:p>
        </p:txBody>
      </p:sp>
    </p:spTree>
    <p:extLst>
      <p:ext uri="{BB962C8B-B14F-4D97-AF65-F5344CB8AC3E}">
        <p14:creationId xmlns:p14="http://schemas.microsoft.com/office/powerpoint/2010/main" val="8217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10</a:t>
            </a:fld>
            <a:endParaRPr lang="en-US"/>
          </a:p>
        </p:txBody>
      </p:sp>
    </p:spTree>
    <p:extLst>
      <p:ext uri="{BB962C8B-B14F-4D97-AF65-F5344CB8AC3E}">
        <p14:creationId xmlns:p14="http://schemas.microsoft.com/office/powerpoint/2010/main" val="310871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What was Paul’s primary concern – the thing for which he was depending on the Philippians’ prayers and the help of the Holy Spirit?</a:t>
            </a:r>
          </a:p>
        </p:txBody>
      </p:sp>
      <p:sp>
        <p:nvSpPr>
          <p:cNvPr id="4" name="Slide Number Placeholder 3"/>
          <p:cNvSpPr>
            <a:spLocks noGrp="1"/>
          </p:cNvSpPr>
          <p:nvPr>
            <p:ph type="sldNum" sz="quarter" idx="5"/>
          </p:nvPr>
        </p:nvSpPr>
        <p:spPr/>
        <p:txBody>
          <a:bodyPr/>
          <a:lstStyle/>
          <a:p>
            <a:fld id="{3823765F-6D3A-4867-9087-48A7502DC5BA}" type="slidenum">
              <a:rPr lang="en-US" smtClean="0"/>
              <a:t>11</a:t>
            </a:fld>
            <a:endParaRPr lang="en-US"/>
          </a:p>
        </p:txBody>
      </p:sp>
    </p:spTree>
    <p:extLst>
      <p:ext uri="{BB962C8B-B14F-4D97-AF65-F5344CB8AC3E}">
        <p14:creationId xmlns:p14="http://schemas.microsoft.com/office/powerpoint/2010/main" val="364365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12</a:t>
            </a:fld>
            <a:endParaRPr lang="en-US"/>
          </a:p>
        </p:txBody>
      </p:sp>
    </p:spTree>
    <p:extLst>
      <p:ext uri="{BB962C8B-B14F-4D97-AF65-F5344CB8AC3E}">
        <p14:creationId xmlns:p14="http://schemas.microsoft.com/office/powerpoint/2010/main" val="19060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13</a:t>
            </a:fld>
            <a:endParaRPr lang="en-US"/>
          </a:p>
        </p:txBody>
      </p:sp>
    </p:spTree>
    <p:extLst>
      <p:ext uri="{BB962C8B-B14F-4D97-AF65-F5344CB8AC3E}">
        <p14:creationId xmlns:p14="http://schemas.microsoft.com/office/powerpoint/2010/main" val="1665044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14</a:t>
            </a:fld>
            <a:endParaRPr lang="en-US"/>
          </a:p>
        </p:txBody>
      </p:sp>
    </p:spTree>
    <p:extLst>
      <p:ext uri="{BB962C8B-B14F-4D97-AF65-F5344CB8AC3E}">
        <p14:creationId xmlns:p14="http://schemas.microsoft.com/office/powerpoint/2010/main" val="270233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15</a:t>
            </a:fld>
            <a:endParaRPr lang="en-US"/>
          </a:p>
        </p:txBody>
      </p:sp>
    </p:spTree>
    <p:extLst>
      <p:ext uri="{BB962C8B-B14F-4D97-AF65-F5344CB8AC3E}">
        <p14:creationId xmlns:p14="http://schemas.microsoft.com/office/powerpoint/2010/main" val="248297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r>
              <a:rPr lang="en-US" dirty="0"/>
              <a:t>When we most love anything other than God, we are loving what he has given us, rather than him.</a:t>
            </a:r>
          </a:p>
        </p:txBody>
      </p:sp>
      <p:sp>
        <p:nvSpPr>
          <p:cNvPr id="4" name="Slide Number Placeholder 3"/>
          <p:cNvSpPr>
            <a:spLocks noGrp="1"/>
          </p:cNvSpPr>
          <p:nvPr>
            <p:ph type="sldNum" sz="quarter" idx="5"/>
          </p:nvPr>
        </p:nvSpPr>
        <p:spPr/>
        <p:txBody>
          <a:bodyPr/>
          <a:lstStyle/>
          <a:p>
            <a:fld id="{3823765F-6D3A-4867-9087-48A7502DC5BA}" type="slidenum">
              <a:rPr lang="en-US" smtClean="0"/>
              <a:t>16</a:t>
            </a:fld>
            <a:endParaRPr lang="en-US"/>
          </a:p>
        </p:txBody>
      </p:sp>
    </p:spTree>
    <p:extLst>
      <p:ext uri="{BB962C8B-B14F-4D97-AF65-F5344CB8AC3E}">
        <p14:creationId xmlns:p14="http://schemas.microsoft.com/office/powerpoint/2010/main" val="92488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17</a:t>
            </a:fld>
            <a:endParaRPr lang="en-US"/>
          </a:p>
        </p:txBody>
      </p:sp>
    </p:spTree>
    <p:extLst>
      <p:ext uri="{BB962C8B-B14F-4D97-AF65-F5344CB8AC3E}">
        <p14:creationId xmlns:p14="http://schemas.microsoft.com/office/powerpoint/2010/main" val="3221650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18</a:t>
            </a:fld>
            <a:endParaRPr lang="en-US"/>
          </a:p>
        </p:txBody>
      </p:sp>
    </p:spTree>
    <p:extLst>
      <p:ext uri="{BB962C8B-B14F-4D97-AF65-F5344CB8AC3E}">
        <p14:creationId xmlns:p14="http://schemas.microsoft.com/office/powerpoint/2010/main" val="1532972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19</a:t>
            </a:fld>
            <a:endParaRPr lang="en-US"/>
          </a:p>
        </p:txBody>
      </p:sp>
    </p:spTree>
    <p:extLst>
      <p:ext uri="{BB962C8B-B14F-4D97-AF65-F5344CB8AC3E}">
        <p14:creationId xmlns:p14="http://schemas.microsoft.com/office/powerpoint/2010/main" val="240494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a:t>
            </a:fld>
            <a:endParaRPr lang="en-US"/>
          </a:p>
        </p:txBody>
      </p:sp>
    </p:spTree>
    <p:extLst>
      <p:ext uri="{BB962C8B-B14F-4D97-AF65-F5344CB8AC3E}">
        <p14:creationId xmlns:p14="http://schemas.microsoft.com/office/powerpoint/2010/main" val="129636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20</a:t>
            </a:fld>
            <a:endParaRPr lang="en-US"/>
          </a:p>
        </p:txBody>
      </p:sp>
    </p:spTree>
    <p:extLst>
      <p:ext uri="{BB962C8B-B14F-4D97-AF65-F5344CB8AC3E}">
        <p14:creationId xmlns:p14="http://schemas.microsoft.com/office/powerpoint/2010/main" val="37121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 walking through the woods and came across a paper which said, “For me to live is art!”, how could you understand that?  Were they an artist?  Did they collect art?  Did they love to teach art?  Did they travel the world looking for amazing art?  The only way to answer the question would be to find out who wrote it and either interview them or do research on their life.</a:t>
            </a:r>
          </a:p>
          <a:p>
            <a:r>
              <a:rPr lang="en-US" dirty="0"/>
              <a:t>Fortunately for us, we have lots of Paul’s writings to look at to help us answer this question!</a:t>
            </a:r>
          </a:p>
        </p:txBody>
      </p:sp>
      <p:sp>
        <p:nvSpPr>
          <p:cNvPr id="4" name="Slide Number Placeholder 3"/>
          <p:cNvSpPr>
            <a:spLocks noGrp="1"/>
          </p:cNvSpPr>
          <p:nvPr>
            <p:ph type="sldNum" sz="quarter" idx="5"/>
          </p:nvPr>
        </p:nvSpPr>
        <p:spPr/>
        <p:txBody>
          <a:bodyPr/>
          <a:lstStyle/>
          <a:p>
            <a:fld id="{72324EBA-54D3-45F1-9A0A-BDEB83CA518A}" type="slidenum">
              <a:rPr lang="en-US" smtClean="0"/>
              <a:t>21</a:t>
            </a:fld>
            <a:endParaRPr lang="en-US"/>
          </a:p>
        </p:txBody>
      </p:sp>
    </p:spTree>
    <p:extLst>
      <p:ext uri="{BB962C8B-B14F-4D97-AF65-F5344CB8AC3E}">
        <p14:creationId xmlns:p14="http://schemas.microsoft.com/office/powerpoint/2010/main" val="4282858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Paul prayed for the Ephesians what he wanted (and had!) in his own life – to be grounded in his love for Christ and to know Christ’s love for himself!</a:t>
            </a:r>
          </a:p>
        </p:txBody>
      </p:sp>
      <p:sp>
        <p:nvSpPr>
          <p:cNvPr id="4" name="Slide Number Placeholder 3"/>
          <p:cNvSpPr>
            <a:spLocks noGrp="1"/>
          </p:cNvSpPr>
          <p:nvPr>
            <p:ph type="sldNum" sz="quarter" idx="5"/>
          </p:nvPr>
        </p:nvSpPr>
        <p:spPr/>
        <p:txBody>
          <a:bodyPr/>
          <a:lstStyle/>
          <a:p>
            <a:fld id="{3823765F-6D3A-4867-9087-48A7502DC5BA}" type="slidenum">
              <a:rPr lang="en-US" smtClean="0"/>
              <a:t>22</a:t>
            </a:fld>
            <a:endParaRPr lang="en-US"/>
          </a:p>
        </p:txBody>
      </p:sp>
    </p:spTree>
    <p:extLst>
      <p:ext uri="{BB962C8B-B14F-4D97-AF65-F5344CB8AC3E}">
        <p14:creationId xmlns:p14="http://schemas.microsoft.com/office/powerpoint/2010/main" val="3776933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23</a:t>
            </a:fld>
            <a:endParaRPr lang="en-US"/>
          </a:p>
        </p:txBody>
      </p:sp>
    </p:spTree>
    <p:extLst>
      <p:ext uri="{BB962C8B-B14F-4D97-AF65-F5344CB8AC3E}">
        <p14:creationId xmlns:p14="http://schemas.microsoft.com/office/powerpoint/2010/main" val="198001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24</a:t>
            </a:fld>
            <a:endParaRPr lang="en-US"/>
          </a:p>
        </p:txBody>
      </p:sp>
    </p:spTree>
    <p:extLst>
      <p:ext uri="{BB962C8B-B14F-4D97-AF65-F5344CB8AC3E}">
        <p14:creationId xmlns:p14="http://schemas.microsoft.com/office/powerpoint/2010/main" val="2873449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25</a:t>
            </a:fld>
            <a:endParaRPr lang="en-US"/>
          </a:p>
        </p:txBody>
      </p:sp>
    </p:spTree>
    <p:extLst>
      <p:ext uri="{BB962C8B-B14F-4D97-AF65-F5344CB8AC3E}">
        <p14:creationId xmlns:p14="http://schemas.microsoft.com/office/powerpoint/2010/main" val="3721367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26</a:t>
            </a:fld>
            <a:endParaRPr lang="en-US"/>
          </a:p>
        </p:txBody>
      </p:sp>
    </p:spTree>
    <p:extLst>
      <p:ext uri="{BB962C8B-B14F-4D97-AF65-F5344CB8AC3E}">
        <p14:creationId xmlns:p14="http://schemas.microsoft.com/office/powerpoint/2010/main" val="1537558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27</a:t>
            </a:fld>
            <a:endParaRPr lang="en-US"/>
          </a:p>
        </p:txBody>
      </p:sp>
    </p:spTree>
    <p:extLst>
      <p:ext uri="{BB962C8B-B14F-4D97-AF65-F5344CB8AC3E}">
        <p14:creationId xmlns:p14="http://schemas.microsoft.com/office/powerpoint/2010/main" val="4240835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28</a:t>
            </a:fld>
            <a:endParaRPr lang="en-US"/>
          </a:p>
        </p:txBody>
      </p:sp>
    </p:spTree>
    <p:extLst>
      <p:ext uri="{BB962C8B-B14F-4D97-AF65-F5344CB8AC3E}">
        <p14:creationId xmlns:p14="http://schemas.microsoft.com/office/powerpoint/2010/main" val="2385357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It is only in loving Christ supremely that we will be able to do </a:t>
            </a:r>
            <a:r>
              <a:rPr lang="en-US"/>
              <a:t>these things!</a:t>
            </a:r>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29</a:t>
            </a:fld>
            <a:endParaRPr lang="en-US"/>
          </a:p>
        </p:txBody>
      </p:sp>
    </p:spTree>
    <p:extLst>
      <p:ext uri="{BB962C8B-B14F-4D97-AF65-F5344CB8AC3E}">
        <p14:creationId xmlns:p14="http://schemas.microsoft.com/office/powerpoint/2010/main" val="323958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a:t>
            </a:fld>
            <a:endParaRPr lang="en-US"/>
          </a:p>
        </p:txBody>
      </p:sp>
    </p:spTree>
    <p:extLst>
      <p:ext uri="{BB962C8B-B14F-4D97-AF65-F5344CB8AC3E}">
        <p14:creationId xmlns:p14="http://schemas.microsoft.com/office/powerpoint/2010/main" val="2480914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30</a:t>
            </a:fld>
            <a:endParaRPr lang="en-US"/>
          </a:p>
        </p:txBody>
      </p:sp>
    </p:spTree>
    <p:extLst>
      <p:ext uri="{BB962C8B-B14F-4D97-AF65-F5344CB8AC3E}">
        <p14:creationId xmlns:p14="http://schemas.microsoft.com/office/powerpoint/2010/main" val="2290659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31</a:t>
            </a:fld>
            <a:endParaRPr lang="en-US"/>
          </a:p>
        </p:txBody>
      </p:sp>
    </p:spTree>
    <p:extLst>
      <p:ext uri="{BB962C8B-B14F-4D97-AF65-F5344CB8AC3E}">
        <p14:creationId xmlns:p14="http://schemas.microsoft.com/office/powerpoint/2010/main" val="872409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32</a:t>
            </a:fld>
            <a:endParaRPr lang="en-US"/>
          </a:p>
        </p:txBody>
      </p:sp>
    </p:spTree>
    <p:extLst>
      <p:ext uri="{BB962C8B-B14F-4D97-AF65-F5344CB8AC3E}">
        <p14:creationId xmlns:p14="http://schemas.microsoft.com/office/powerpoint/2010/main" val="890737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324EBA-54D3-45F1-9A0A-BDEB83CA518A}" type="slidenum">
              <a:rPr lang="en-US" smtClean="0"/>
              <a:t>33</a:t>
            </a:fld>
            <a:endParaRPr lang="en-US"/>
          </a:p>
        </p:txBody>
      </p:sp>
    </p:spTree>
    <p:extLst>
      <p:ext uri="{BB962C8B-B14F-4D97-AF65-F5344CB8AC3E}">
        <p14:creationId xmlns:p14="http://schemas.microsoft.com/office/powerpoint/2010/main" val="1106385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a:t>
            </a:fld>
            <a:endParaRPr lang="en-US"/>
          </a:p>
        </p:txBody>
      </p:sp>
    </p:spTree>
    <p:extLst>
      <p:ext uri="{BB962C8B-B14F-4D97-AF65-F5344CB8AC3E}">
        <p14:creationId xmlns:p14="http://schemas.microsoft.com/office/powerpoint/2010/main" val="330432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5</a:t>
            </a:fld>
            <a:endParaRPr lang="en-US"/>
          </a:p>
        </p:txBody>
      </p:sp>
    </p:spTree>
    <p:extLst>
      <p:ext uri="{BB962C8B-B14F-4D97-AF65-F5344CB8AC3E}">
        <p14:creationId xmlns:p14="http://schemas.microsoft.com/office/powerpoint/2010/main" val="16717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6</a:t>
            </a:fld>
            <a:endParaRPr lang="en-US"/>
          </a:p>
        </p:txBody>
      </p:sp>
    </p:spTree>
    <p:extLst>
      <p:ext uri="{BB962C8B-B14F-4D97-AF65-F5344CB8AC3E}">
        <p14:creationId xmlns:p14="http://schemas.microsoft.com/office/powerpoint/2010/main" val="173533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7</a:t>
            </a:fld>
            <a:endParaRPr lang="en-US"/>
          </a:p>
        </p:txBody>
      </p:sp>
    </p:spTree>
    <p:extLst>
      <p:ext uri="{BB962C8B-B14F-4D97-AF65-F5344CB8AC3E}">
        <p14:creationId xmlns:p14="http://schemas.microsoft.com/office/powerpoint/2010/main" val="84535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8</a:t>
            </a:fld>
            <a:endParaRPr lang="en-US"/>
          </a:p>
        </p:txBody>
      </p:sp>
    </p:spTree>
    <p:extLst>
      <p:ext uri="{BB962C8B-B14F-4D97-AF65-F5344CB8AC3E}">
        <p14:creationId xmlns:p14="http://schemas.microsoft.com/office/powerpoint/2010/main" val="254511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9</a:t>
            </a:fld>
            <a:endParaRPr lang="en-US"/>
          </a:p>
        </p:txBody>
      </p:sp>
    </p:spTree>
    <p:extLst>
      <p:ext uri="{BB962C8B-B14F-4D97-AF65-F5344CB8AC3E}">
        <p14:creationId xmlns:p14="http://schemas.microsoft.com/office/powerpoint/2010/main" val="270853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34107B-0E53-48C8-9B5E-37A239201CF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79179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92398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60920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190004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322866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437937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385415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6039330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126956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444542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742506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88854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438434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057091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66879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4107B-0E53-48C8-9B5E-37A239201CF1}"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46686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34107B-0E53-48C8-9B5E-37A239201CF1}"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38268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34107B-0E53-48C8-9B5E-37A239201CF1}" type="datetimeFigureOut">
              <a:rPr lang="en-US" smtClean="0"/>
              <a:t>3/5/23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37922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4107B-0E53-48C8-9B5E-37A239201CF1}" type="datetimeFigureOut">
              <a:rPr lang="en-US" smtClean="0"/>
              <a:t>3/5/23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08205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4107B-0E53-48C8-9B5E-37A239201CF1}" type="datetimeFigureOut">
              <a:rPr lang="en-US" smtClean="0"/>
              <a:t>3/5/23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15122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419459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408332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107B-0E53-48C8-9B5E-37A239201CF1}" type="datetimeFigureOut">
              <a:rPr lang="en-US" smtClean="0"/>
              <a:t>3/5/23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1455F-AEB2-47BD-907B-40A7EB0AF91D}" type="slidenum">
              <a:rPr lang="en-US" smtClean="0"/>
              <a:t>‹#›</a:t>
            </a:fld>
            <a:endParaRPr lang="en-US"/>
          </a:p>
        </p:txBody>
      </p:sp>
    </p:spTree>
    <p:extLst>
      <p:ext uri="{BB962C8B-B14F-4D97-AF65-F5344CB8AC3E}">
        <p14:creationId xmlns:p14="http://schemas.microsoft.com/office/powerpoint/2010/main" val="371268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59500911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0.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0.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hyperlink" Target="https://www.otherworldlyincantations.com/plains-features-fantasy-worldbuilding/" TargetMode="Externa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6B624D1-07F1-A965-E80F-8309A4D84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921329" y="381000"/>
            <a:ext cx="7471918"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chemeClr val="tx1"/>
                  </a:glow>
                </a:effectLst>
              </a:rPr>
              <a:t>Philippians 1:18-26</a:t>
            </a:r>
          </a:p>
        </p:txBody>
      </p:sp>
      <p:sp>
        <p:nvSpPr>
          <p:cNvPr id="2" name="TextBox 1">
            <a:extLst>
              <a:ext uri="{FF2B5EF4-FFF2-40B4-BE49-F238E27FC236}">
                <a16:creationId xmlns:a16="http://schemas.microsoft.com/office/drawing/2014/main" id="{7DC6EBA3-EE04-499B-B324-AB8CD1E2786B}"/>
              </a:ext>
            </a:extLst>
          </p:cNvPr>
          <p:cNvSpPr txBox="1"/>
          <p:nvPr/>
        </p:nvSpPr>
        <p:spPr>
          <a:xfrm>
            <a:off x="539261" y="2379702"/>
            <a:ext cx="7625443" cy="2308324"/>
          </a:xfrm>
          <a:prstGeom prst="rect">
            <a:avLst/>
          </a:prstGeom>
          <a:noFill/>
        </p:spPr>
        <p:txBody>
          <a:bodyPr wrap="square" rtlCol="0">
            <a:spAutoFit/>
          </a:bodyPr>
          <a:lstStyle/>
          <a:p>
            <a:pPr algn="ctr"/>
            <a:r>
              <a:rPr lang="en-US" sz="7200" b="1" dirty="0">
                <a:solidFill>
                  <a:schemeClr val="bg1"/>
                </a:solidFill>
                <a:effectLst>
                  <a:glow rad="139700">
                    <a:schemeClr val="tx1"/>
                  </a:glow>
                </a:effectLst>
                <a:latin typeface="Calibri" panose="020F0502020204030204" pitchFamily="34" charset="0"/>
                <a:cs typeface="Calibri" panose="020F0502020204030204" pitchFamily="34" charset="0"/>
              </a:rPr>
              <a:t>The Future…</a:t>
            </a:r>
          </a:p>
          <a:p>
            <a:pPr algn="ctr"/>
            <a:r>
              <a:rPr lang="en-US" sz="7200" b="1" dirty="0">
                <a:solidFill>
                  <a:schemeClr val="bg1"/>
                </a:solidFill>
                <a:effectLst>
                  <a:glow rad="139700">
                    <a:schemeClr val="tx1"/>
                  </a:glow>
                </a:effectLst>
                <a:latin typeface="Calibri" panose="020F0502020204030204" pitchFamily="34" charset="0"/>
                <a:cs typeface="Calibri" panose="020F0502020204030204" pitchFamily="34" charset="0"/>
              </a:rPr>
              <a:t>Are You Prepared?</a:t>
            </a:r>
          </a:p>
        </p:txBody>
      </p:sp>
      <p:sp>
        <p:nvSpPr>
          <p:cNvPr id="3" name="Rectangle 2">
            <a:extLst>
              <a:ext uri="{FF2B5EF4-FFF2-40B4-BE49-F238E27FC236}">
                <a16:creationId xmlns:a16="http://schemas.microsoft.com/office/drawing/2014/main" id="{AD29EA9A-DBA1-AE0B-723F-925ED1BDDA70}"/>
              </a:ext>
            </a:extLst>
          </p:cNvPr>
          <p:cNvSpPr>
            <a:spLocks noChangeArrowheads="1"/>
          </p:cNvSpPr>
          <p:nvPr/>
        </p:nvSpPr>
        <p:spPr bwMode="auto">
          <a:xfrm>
            <a:off x="0" y="5486400"/>
            <a:ext cx="12192000" cy="1403552"/>
          </a:xfrm>
          <a:prstGeom prst="rect">
            <a:avLst/>
          </a:prstGeom>
          <a:solidFill>
            <a:schemeClr val="tx1"/>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2411640248"/>
      </p:ext>
    </p:extLst>
  </p:cSld>
  <p:clrMapOvr>
    <a:masterClrMapping/>
  </p:clrMapOvr>
  <mc:AlternateContent xmlns:mc="http://schemas.openxmlformats.org/markup-compatibility/2006" xmlns:p14="http://schemas.microsoft.com/office/powerpoint/2010/main">
    <mc:Choice Requires="p14">
      <p:transition spd="slow" p14:dur="3004">
        <p:fad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A3F5199-415C-DF3C-9196-50F082A26C96}"/>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1000" y="674400"/>
            <a:ext cx="1143000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18</a:t>
            </a:r>
            <a:r>
              <a:rPr lang="en-US" sz="4000" dirty="0">
                <a:solidFill>
                  <a:schemeClr val="bg1"/>
                </a:solidFill>
                <a:effectLst>
                  <a:glow rad="139700">
                    <a:schemeClr val="tx1"/>
                  </a:glow>
                </a:effectLst>
              </a:rPr>
              <a:t> …</a:t>
            </a:r>
            <a:r>
              <a:rPr lang="en-US" sz="4000" dirty="0">
                <a:solidFill>
                  <a:srgbClr val="FFFF00"/>
                </a:solidFill>
                <a:effectLst>
                  <a:glow rad="139700">
                    <a:schemeClr val="tx1"/>
                  </a:glow>
                </a:effectLst>
              </a:rPr>
              <a:t>Yes, and I will rejoice</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19</a:t>
            </a:r>
            <a:r>
              <a:rPr lang="en-US" sz="4000" dirty="0">
                <a:solidFill>
                  <a:schemeClr val="bg1"/>
                </a:solidFill>
                <a:effectLst>
                  <a:glow rad="139700">
                    <a:schemeClr val="tx1"/>
                  </a:glow>
                </a:effectLst>
              </a:rPr>
              <a:t> for I know that through your prayers and the help of the Spirit of Jesus Christ this will turn out for my deliverance, </a:t>
            </a:r>
            <a:r>
              <a:rPr lang="en-US" sz="4000" baseline="30000" dirty="0">
                <a:solidFill>
                  <a:schemeClr val="bg1"/>
                </a:solidFill>
                <a:effectLst>
                  <a:glow rad="139700">
                    <a:schemeClr val="tx1"/>
                  </a:glow>
                </a:effectLst>
              </a:rPr>
              <a:t>20</a:t>
            </a:r>
            <a:r>
              <a:rPr lang="en-US" sz="4000" dirty="0">
                <a:solidFill>
                  <a:schemeClr val="bg1"/>
                </a:solidFill>
                <a:effectLst>
                  <a:glow rad="139700">
                    <a:schemeClr val="tx1"/>
                  </a:glow>
                </a:effectLst>
              </a:rPr>
              <a:t> as it is my eager expectation and hope that I will not be at all ashamed, but that with full courage now as always Christ will be honored in my body, </a:t>
            </a:r>
            <a:r>
              <a:rPr lang="en-US" sz="4000" dirty="0">
                <a:solidFill>
                  <a:srgbClr val="FFFF00"/>
                </a:solidFill>
                <a:effectLst>
                  <a:glow rad="139700">
                    <a:schemeClr val="tx1"/>
                  </a:glow>
                </a:effectLst>
              </a:rPr>
              <a:t>whether by life or by death</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21</a:t>
            </a:r>
            <a:r>
              <a:rPr lang="en-US" sz="4000" dirty="0">
                <a:solidFill>
                  <a:schemeClr val="bg1"/>
                </a:solidFill>
                <a:effectLst>
                  <a:glow rad="139700">
                    <a:schemeClr val="tx1"/>
                  </a:glow>
                </a:effectLst>
              </a:rPr>
              <a:t> For to me to live is Christ, and to die is gain.                         </a:t>
            </a:r>
          </a:p>
          <a:p>
            <a:pPr algn="l"/>
            <a:r>
              <a:rPr lang="en-US" sz="4000" dirty="0">
                <a:solidFill>
                  <a:schemeClr val="bg1"/>
                </a:solidFill>
                <a:effectLst>
                  <a:glow rad="139700">
                    <a:schemeClr val="tx1"/>
                  </a:glow>
                </a:effectLst>
              </a:rPr>
              <a:t>                                         Philippians 1:18b-21</a:t>
            </a:r>
          </a:p>
        </p:txBody>
      </p:sp>
      <p:sp>
        <p:nvSpPr>
          <p:cNvPr id="3" name="TextBox 2">
            <a:extLst>
              <a:ext uri="{FF2B5EF4-FFF2-40B4-BE49-F238E27FC236}">
                <a16:creationId xmlns:a16="http://schemas.microsoft.com/office/drawing/2014/main" id="{A498BDB0-867D-A8F0-23B2-4783A21F9DA2}"/>
              </a:ext>
            </a:extLst>
          </p:cNvPr>
          <p:cNvSpPr txBox="1"/>
          <p:nvPr/>
        </p:nvSpPr>
        <p:spPr>
          <a:xfrm>
            <a:off x="3482056" y="74792"/>
            <a:ext cx="1690215"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rgbClr val="FFFF00"/>
                </a:solidFill>
                <a:effectLst>
                  <a:glow rad="139700">
                    <a:schemeClr val="tx1"/>
                  </a:glow>
                </a:effectLst>
              </a:rPr>
              <a:t>Why?</a:t>
            </a:r>
            <a:endParaRPr lang="en-US" sz="4000" dirty="0">
              <a:solidFill>
                <a:schemeClr val="bg1"/>
              </a:solidFill>
              <a:effectLst>
                <a:glow rad="139700">
                  <a:schemeClr val="tx1"/>
                </a:glow>
              </a:effectLst>
            </a:endParaRPr>
          </a:p>
        </p:txBody>
      </p:sp>
      <p:sp>
        <p:nvSpPr>
          <p:cNvPr id="4" name="Rectangle: Rounded Corners 3">
            <a:extLst>
              <a:ext uri="{FF2B5EF4-FFF2-40B4-BE49-F238E27FC236}">
                <a16:creationId xmlns:a16="http://schemas.microsoft.com/office/drawing/2014/main" id="{9169C3E4-4687-A620-F685-0A6B7DECF7B7}"/>
              </a:ext>
            </a:extLst>
          </p:cNvPr>
          <p:cNvSpPr/>
          <p:nvPr/>
        </p:nvSpPr>
        <p:spPr>
          <a:xfrm>
            <a:off x="381000" y="1948721"/>
            <a:ext cx="7728679" cy="707886"/>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7735E0-E22F-8FC6-19A8-8420B33D24E3}"/>
              </a:ext>
            </a:extLst>
          </p:cNvPr>
          <p:cNvSpPr txBox="1"/>
          <p:nvPr/>
        </p:nvSpPr>
        <p:spPr>
          <a:xfrm>
            <a:off x="3196578" y="1284290"/>
            <a:ext cx="1690215"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8000" dirty="0">
                <a:solidFill>
                  <a:srgbClr val="FFFF00"/>
                </a:solidFill>
                <a:effectLst>
                  <a:glow rad="139700">
                    <a:schemeClr val="tx1"/>
                  </a:glow>
                </a:effectLst>
              </a:rPr>
              <a:t>?</a:t>
            </a:r>
            <a:endParaRPr lang="en-US" sz="8000" dirty="0">
              <a:solidFill>
                <a:schemeClr val="bg1"/>
              </a:solidFill>
              <a:effectLst>
                <a:glow rad="139700">
                  <a:schemeClr val="tx1"/>
                </a:glow>
              </a:effectLst>
            </a:endParaRPr>
          </a:p>
        </p:txBody>
      </p:sp>
      <p:sp>
        <p:nvSpPr>
          <p:cNvPr id="6" name="Rectangle: Rounded Corners 5">
            <a:extLst>
              <a:ext uri="{FF2B5EF4-FFF2-40B4-BE49-F238E27FC236}">
                <a16:creationId xmlns:a16="http://schemas.microsoft.com/office/drawing/2014/main" id="{EE82E8A7-882E-8893-EF47-097A41C16E90}"/>
              </a:ext>
            </a:extLst>
          </p:cNvPr>
          <p:cNvSpPr/>
          <p:nvPr/>
        </p:nvSpPr>
        <p:spPr>
          <a:xfrm>
            <a:off x="2197306" y="5219767"/>
            <a:ext cx="7728679" cy="1300954"/>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Paul’s</a:t>
            </a:r>
            <a:r>
              <a:rPr lang="en-US" dirty="0"/>
              <a:t> </a:t>
            </a: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rejoicing</a:t>
            </a:r>
            <a:r>
              <a:rPr lang="en-US" dirty="0"/>
              <a:t> </a:t>
            </a: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is NOT based on the hope that he will be released!</a:t>
            </a:r>
          </a:p>
        </p:txBody>
      </p:sp>
    </p:spTree>
    <p:custDataLst>
      <p:tags r:id="rId1"/>
    </p:custDataLst>
    <p:extLst>
      <p:ext uri="{BB962C8B-B14F-4D97-AF65-F5344CB8AC3E}">
        <p14:creationId xmlns:p14="http://schemas.microsoft.com/office/powerpoint/2010/main" val="4389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E180D4A7-C9FB-4DFB-919C-405C955672EB}">
      <p14:showEvtLst xmlns:p14="http://schemas.microsoft.com/office/powerpoint/2010/main">
        <p14:playEvt time="19"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21C42D-8B17-4603-EA79-16277D3DB52C}"/>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1000" y="134760"/>
            <a:ext cx="1143000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18</a:t>
            </a:r>
            <a:r>
              <a:rPr lang="en-US" sz="4000" dirty="0">
                <a:solidFill>
                  <a:schemeClr val="bg1"/>
                </a:solidFill>
                <a:effectLst>
                  <a:glow rad="139700">
                    <a:schemeClr val="tx1"/>
                  </a:glow>
                </a:effectLst>
              </a:rPr>
              <a:t> …</a:t>
            </a:r>
            <a:r>
              <a:rPr lang="en-US" sz="4000" dirty="0">
                <a:solidFill>
                  <a:srgbClr val="FFFF00"/>
                </a:solidFill>
                <a:effectLst>
                  <a:glow rad="139700">
                    <a:schemeClr val="tx1"/>
                  </a:glow>
                </a:effectLst>
              </a:rPr>
              <a:t>Yes, and I will rejoice</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19</a:t>
            </a:r>
            <a:r>
              <a:rPr lang="en-US" sz="4000" dirty="0">
                <a:solidFill>
                  <a:schemeClr val="bg1"/>
                </a:solidFill>
                <a:effectLst>
                  <a:glow rad="139700">
                    <a:schemeClr val="tx1"/>
                  </a:glow>
                </a:effectLst>
              </a:rPr>
              <a:t> for I know that </a:t>
            </a:r>
            <a:r>
              <a:rPr lang="en-US" sz="4000" u="sng" dirty="0">
                <a:solidFill>
                  <a:schemeClr val="bg1"/>
                </a:solidFill>
                <a:effectLst>
                  <a:glow rad="139700">
                    <a:schemeClr val="tx1"/>
                  </a:glow>
                </a:effectLst>
              </a:rPr>
              <a:t>through your prayers and the help of the Spirit of Jesus Christ </a:t>
            </a:r>
            <a:r>
              <a:rPr lang="en-US" sz="4000" dirty="0">
                <a:solidFill>
                  <a:schemeClr val="bg1"/>
                </a:solidFill>
                <a:effectLst>
                  <a:glow rad="139700">
                    <a:schemeClr val="tx1"/>
                  </a:glow>
                </a:effectLst>
              </a:rPr>
              <a:t>this will turn out for my deliverance, </a:t>
            </a:r>
            <a:r>
              <a:rPr lang="en-US" sz="4000" baseline="30000" dirty="0">
                <a:solidFill>
                  <a:schemeClr val="bg1"/>
                </a:solidFill>
                <a:effectLst>
                  <a:glow rad="139700">
                    <a:schemeClr val="tx1"/>
                  </a:glow>
                </a:effectLst>
              </a:rPr>
              <a:t>20</a:t>
            </a:r>
            <a:r>
              <a:rPr lang="en-US" sz="4000" dirty="0">
                <a:solidFill>
                  <a:schemeClr val="bg1"/>
                </a:solidFill>
                <a:effectLst>
                  <a:glow rad="139700">
                    <a:schemeClr val="tx1"/>
                  </a:glow>
                </a:effectLst>
              </a:rPr>
              <a:t> </a:t>
            </a:r>
            <a:r>
              <a:rPr lang="en-US" sz="4000" dirty="0">
                <a:solidFill>
                  <a:srgbClr val="FFFF00"/>
                </a:solidFill>
                <a:effectLst>
                  <a:glow rad="139700">
                    <a:schemeClr val="tx1"/>
                  </a:glow>
                </a:effectLst>
              </a:rPr>
              <a:t>as it is my eager expectation and hope that I will not be at all ashamed, but that with full courage now as always Christ will be honored in my body</a:t>
            </a:r>
            <a:r>
              <a:rPr lang="en-US" sz="4000" dirty="0">
                <a:solidFill>
                  <a:schemeClr val="bg1"/>
                </a:solidFill>
                <a:effectLst>
                  <a:glow rad="139700">
                    <a:schemeClr val="tx1"/>
                  </a:glow>
                </a:effectLst>
              </a:rPr>
              <a:t>, whether by life or by death. </a:t>
            </a:r>
            <a:r>
              <a:rPr lang="en-US" sz="4000" baseline="30000" dirty="0">
                <a:solidFill>
                  <a:schemeClr val="bg1"/>
                </a:solidFill>
                <a:effectLst>
                  <a:glow rad="139700">
                    <a:schemeClr val="tx1"/>
                  </a:glow>
                </a:effectLst>
              </a:rPr>
              <a:t>21</a:t>
            </a:r>
            <a:r>
              <a:rPr lang="en-US" sz="4000" dirty="0">
                <a:solidFill>
                  <a:schemeClr val="bg1"/>
                </a:solidFill>
                <a:effectLst>
                  <a:glow rad="139700">
                    <a:schemeClr val="tx1"/>
                  </a:glow>
                </a:effectLst>
              </a:rPr>
              <a:t> For to me to live is Christ, and to die is gain.                         </a:t>
            </a:r>
          </a:p>
          <a:p>
            <a:pPr algn="l"/>
            <a:r>
              <a:rPr lang="en-US" sz="4000" dirty="0">
                <a:solidFill>
                  <a:schemeClr val="bg1"/>
                </a:solidFill>
                <a:effectLst>
                  <a:glow rad="139700">
                    <a:schemeClr val="tx1"/>
                  </a:glow>
                </a:effectLst>
              </a:rPr>
              <a:t>                                         Philippians 1:18b-21</a:t>
            </a:r>
          </a:p>
        </p:txBody>
      </p:sp>
      <p:sp>
        <p:nvSpPr>
          <p:cNvPr id="6" name="Rectangle: Rounded Corners 5">
            <a:extLst>
              <a:ext uri="{FF2B5EF4-FFF2-40B4-BE49-F238E27FC236}">
                <a16:creationId xmlns:a16="http://schemas.microsoft.com/office/drawing/2014/main" id="{EE82E8A7-882E-8893-EF47-097A41C16E90}"/>
              </a:ext>
            </a:extLst>
          </p:cNvPr>
          <p:cNvSpPr/>
          <p:nvPr/>
        </p:nvSpPr>
        <p:spPr>
          <a:xfrm>
            <a:off x="2142968" y="4631961"/>
            <a:ext cx="8235848" cy="1920415"/>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Paul’s</a:t>
            </a:r>
            <a:r>
              <a:rPr lang="en-US" dirty="0"/>
              <a:t> </a:t>
            </a: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primary concern???</a:t>
            </a:r>
          </a:p>
          <a:p>
            <a:pPr algn="ct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 Whether or not he would honor Christ at his trial!</a:t>
            </a:r>
          </a:p>
        </p:txBody>
      </p:sp>
    </p:spTree>
    <p:custDataLst>
      <p:tags r:id="rId1"/>
    </p:custDataLst>
    <p:extLst>
      <p:ext uri="{BB962C8B-B14F-4D97-AF65-F5344CB8AC3E}">
        <p14:creationId xmlns:p14="http://schemas.microsoft.com/office/powerpoint/2010/main" val="13052064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92B52-9895-ADCE-CF5C-E8D2BB1ECAE4}"/>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1000" y="674400"/>
            <a:ext cx="1143000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18</a:t>
            </a:r>
            <a:r>
              <a:rPr lang="en-US" sz="4000" dirty="0">
                <a:solidFill>
                  <a:schemeClr val="bg1"/>
                </a:solidFill>
                <a:effectLst>
                  <a:glow rad="139700">
                    <a:schemeClr val="tx1"/>
                  </a:glow>
                </a:effectLst>
              </a:rPr>
              <a:t> …</a:t>
            </a:r>
            <a:r>
              <a:rPr lang="en-US" sz="4000" dirty="0">
                <a:solidFill>
                  <a:srgbClr val="FFFF00"/>
                </a:solidFill>
                <a:effectLst>
                  <a:glow rad="139700">
                    <a:schemeClr val="tx1"/>
                  </a:glow>
                </a:effectLst>
              </a:rPr>
              <a:t>Yes, and I will rejoice</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19</a:t>
            </a:r>
            <a:r>
              <a:rPr lang="en-US" sz="4000" dirty="0">
                <a:solidFill>
                  <a:schemeClr val="bg1"/>
                </a:solidFill>
                <a:effectLst>
                  <a:glow rad="139700">
                    <a:schemeClr val="tx1"/>
                  </a:glow>
                </a:effectLst>
              </a:rPr>
              <a:t> for I know that through your prayers and the help of the Spirit of Jesus Christ this will turn out for my deliverance, </a:t>
            </a:r>
            <a:r>
              <a:rPr lang="en-US" sz="4000" baseline="30000" dirty="0">
                <a:solidFill>
                  <a:schemeClr val="bg1"/>
                </a:solidFill>
                <a:effectLst>
                  <a:glow rad="139700">
                    <a:schemeClr val="tx1"/>
                  </a:glow>
                </a:effectLst>
              </a:rPr>
              <a:t>20</a:t>
            </a:r>
            <a:r>
              <a:rPr lang="en-US" sz="4000" dirty="0">
                <a:solidFill>
                  <a:schemeClr val="bg1"/>
                </a:solidFill>
                <a:effectLst>
                  <a:glow rad="139700">
                    <a:schemeClr val="tx1"/>
                  </a:glow>
                </a:effectLst>
              </a:rPr>
              <a:t> </a:t>
            </a:r>
            <a:r>
              <a:rPr lang="en-US" sz="4000" dirty="0">
                <a:solidFill>
                  <a:srgbClr val="FFFF00"/>
                </a:solidFill>
                <a:effectLst>
                  <a:glow rad="139700">
                    <a:schemeClr val="tx1"/>
                  </a:glow>
                </a:effectLst>
              </a:rPr>
              <a:t>as it is my eager expectation and hope</a:t>
            </a:r>
            <a:r>
              <a:rPr lang="en-US" sz="4000" dirty="0">
                <a:solidFill>
                  <a:schemeClr val="bg1"/>
                </a:solidFill>
                <a:effectLst>
                  <a:glow rad="139700">
                    <a:schemeClr val="tx1"/>
                  </a:glow>
                </a:effectLst>
              </a:rPr>
              <a:t> that I will not be at all ashamed, but </a:t>
            </a:r>
            <a:r>
              <a:rPr lang="en-US" sz="4000" dirty="0">
                <a:solidFill>
                  <a:srgbClr val="FFFF00"/>
                </a:solidFill>
                <a:effectLst>
                  <a:glow rad="139700">
                    <a:schemeClr val="tx1"/>
                  </a:glow>
                </a:effectLst>
              </a:rPr>
              <a:t>that with full courage now as always Christ will be honored in my body, whether by life or by death</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21</a:t>
            </a:r>
            <a:r>
              <a:rPr lang="en-US" sz="4000" dirty="0">
                <a:solidFill>
                  <a:schemeClr val="bg1"/>
                </a:solidFill>
                <a:effectLst>
                  <a:glow rad="139700">
                    <a:schemeClr val="tx1"/>
                  </a:glow>
                </a:effectLst>
              </a:rPr>
              <a:t> For to me to live is Christ, and to die is gain.                         </a:t>
            </a:r>
          </a:p>
          <a:p>
            <a:pPr algn="l"/>
            <a:r>
              <a:rPr lang="en-US" sz="4000" dirty="0">
                <a:solidFill>
                  <a:schemeClr val="bg1"/>
                </a:solidFill>
                <a:effectLst>
                  <a:glow rad="139700">
                    <a:schemeClr val="tx1"/>
                  </a:glow>
                </a:effectLst>
              </a:rPr>
              <a:t>                                         Philippians 1:18b-21</a:t>
            </a:r>
          </a:p>
        </p:txBody>
      </p:sp>
      <p:sp>
        <p:nvSpPr>
          <p:cNvPr id="6" name="Rectangle: Rounded Corners 5">
            <a:extLst>
              <a:ext uri="{FF2B5EF4-FFF2-40B4-BE49-F238E27FC236}">
                <a16:creationId xmlns:a16="http://schemas.microsoft.com/office/drawing/2014/main" id="{EE82E8A7-882E-8893-EF47-097A41C16E90}"/>
              </a:ext>
            </a:extLst>
          </p:cNvPr>
          <p:cNvSpPr/>
          <p:nvPr/>
        </p:nvSpPr>
        <p:spPr>
          <a:xfrm>
            <a:off x="2359078" y="5281402"/>
            <a:ext cx="9564350" cy="1300954"/>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Paul’s</a:t>
            </a:r>
            <a:r>
              <a:rPr lang="en-US" dirty="0"/>
              <a:t> </a:t>
            </a: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rejoicing was in his expectation that Christ would be honored through him!</a:t>
            </a:r>
          </a:p>
        </p:txBody>
      </p:sp>
      <p:sp>
        <p:nvSpPr>
          <p:cNvPr id="2" name="TextBox 1">
            <a:extLst>
              <a:ext uri="{FF2B5EF4-FFF2-40B4-BE49-F238E27FC236}">
                <a16:creationId xmlns:a16="http://schemas.microsoft.com/office/drawing/2014/main" id="{FF00E3CD-8676-22F2-6E09-868D281D92C4}"/>
              </a:ext>
            </a:extLst>
          </p:cNvPr>
          <p:cNvSpPr txBox="1"/>
          <p:nvPr/>
        </p:nvSpPr>
        <p:spPr>
          <a:xfrm>
            <a:off x="3940630" y="2719052"/>
            <a:ext cx="3341912" cy="1631216"/>
          </a:xfrm>
          <a:prstGeom prst="rect">
            <a:avLst/>
          </a:prstGeom>
          <a:solidFill>
            <a:schemeClr val="accent1"/>
          </a:solidFill>
          <a:ln w="63500">
            <a:solidFill>
              <a:srgbClr val="FFFF00"/>
            </a:solidFill>
          </a:ln>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endParaRPr lang="en-US" sz="2000" dirty="0">
              <a:solidFill>
                <a:srgbClr val="FFFF00"/>
              </a:solidFill>
              <a:effectLst>
                <a:glow rad="139700">
                  <a:schemeClr val="tx1"/>
                </a:glow>
              </a:effectLst>
            </a:endParaRPr>
          </a:p>
          <a:p>
            <a:r>
              <a:rPr lang="en-US" sz="6000" dirty="0">
                <a:solidFill>
                  <a:srgbClr val="FFFF00"/>
                </a:solidFill>
                <a:effectLst>
                  <a:glow rad="139700">
                    <a:schemeClr val="tx1"/>
                  </a:glow>
                </a:effectLst>
              </a:rPr>
              <a:t>Why?</a:t>
            </a:r>
          </a:p>
          <a:p>
            <a:endParaRPr lang="en-US" sz="20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2630066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extLst>
    <p:ext uri="{E180D4A7-C9FB-4DFB-919C-405C955672EB}">
      <p14:showEvtLst xmlns:p14="http://schemas.microsoft.com/office/powerpoint/2010/main">
        <p14:playEvt time="19"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92B52-9895-ADCE-CF5C-E8D2BB1ECAE4}"/>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1000" y="674400"/>
            <a:ext cx="1143000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18</a:t>
            </a:r>
            <a:r>
              <a:rPr lang="en-US" sz="4000" dirty="0">
                <a:solidFill>
                  <a:schemeClr val="bg1"/>
                </a:solidFill>
                <a:effectLst>
                  <a:glow rad="139700">
                    <a:schemeClr val="tx1"/>
                  </a:glow>
                </a:effectLst>
              </a:rPr>
              <a:t> …Yes, and I will rejoice, </a:t>
            </a:r>
            <a:r>
              <a:rPr lang="en-US" sz="4000" baseline="30000" dirty="0">
                <a:solidFill>
                  <a:schemeClr val="bg1"/>
                </a:solidFill>
                <a:effectLst>
                  <a:glow rad="139700">
                    <a:schemeClr val="tx1"/>
                  </a:glow>
                </a:effectLst>
              </a:rPr>
              <a:t>19</a:t>
            </a:r>
            <a:r>
              <a:rPr lang="en-US" sz="4000" dirty="0">
                <a:solidFill>
                  <a:schemeClr val="bg1"/>
                </a:solidFill>
                <a:effectLst>
                  <a:glow rad="139700">
                    <a:schemeClr val="tx1"/>
                  </a:glow>
                </a:effectLst>
              </a:rPr>
              <a:t> for I know that through your prayers and the help of the Spirit of Jesus Christ this will turn out for my deliverance, </a:t>
            </a:r>
            <a:r>
              <a:rPr lang="en-US" sz="4000" baseline="30000" dirty="0">
                <a:solidFill>
                  <a:schemeClr val="bg1"/>
                </a:solidFill>
                <a:effectLst>
                  <a:glow rad="139700">
                    <a:schemeClr val="tx1"/>
                  </a:glow>
                </a:effectLst>
              </a:rPr>
              <a:t>20</a:t>
            </a:r>
            <a:r>
              <a:rPr lang="en-US" sz="4000" dirty="0">
                <a:solidFill>
                  <a:schemeClr val="bg1"/>
                </a:solidFill>
                <a:effectLst>
                  <a:glow rad="139700">
                    <a:schemeClr val="tx1"/>
                  </a:glow>
                </a:effectLst>
              </a:rPr>
              <a:t> as it is my eager expectation and hope that I will not be at all ashamed, but that with full courage now as always Christ will be honored in my body, whether by life or by death. </a:t>
            </a:r>
            <a:r>
              <a:rPr lang="en-US" sz="4000" baseline="30000" dirty="0">
                <a:solidFill>
                  <a:schemeClr val="bg1"/>
                </a:solidFill>
                <a:effectLst>
                  <a:glow rad="139700">
                    <a:schemeClr val="tx1"/>
                  </a:glow>
                </a:effectLst>
              </a:rPr>
              <a:t>21</a:t>
            </a:r>
            <a:r>
              <a:rPr lang="en-US" sz="4000" dirty="0">
                <a:solidFill>
                  <a:schemeClr val="bg1"/>
                </a:solidFill>
                <a:effectLst>
                  <a:glow rad="139700">
                    <a:schemeClr val="tx1"/>
                  </a:glow>
                </a:effectLst>
              </a:rPr>
              <a:t> </a:t>
            </a:r>
            <a:r>
              <a:rPr lang="en-US" sz="4000" dirty="0">
                <a:solidFill>
                  <a:srgbClr val="FFFF00"/>
                </a:solidFill>
                <a:effectLst>
                  <a:glow rad="139700">
                    <a:schemeClr val="tx1"/>
                  </a:glow>
                </a:effectLst>
              </a:rPr>
              <a:t>For to me to live is Christ, and to die is gain</a:t>
            </a:r>
            <a:r>
              <a:rPr lang="en-US" sz="4000" dirty="0">
                <a:solidFill>
                  <a:schemeClr val="bg1"/>
                </a:solidFill>
                <a:effectLst>
                  <a:glow rad="139700">
                    <a:schemeClr val="tx1"/>
                  </a:glow>
                </a:effectLst>
              </a:rPr>
              <a:t>.                         </a:t>
            </a:r>
          </a:p>
          <a:p>
            <a:pPr algn="l"/>
            <a:r>
              <a:rPr lang="en-US" sz="4000" dirty="0">
                <a:solidFill>
                  <a:schemeClr val="bg1"/>
                </a:solidFill>
                <a:effectLst>
                  <a:glow rad="139700">
                    <a:schemeClr val="tx1"/>
                  </a:glow>
                </a:effectLst>
              </a:rPr>
              <a:t>                                         Philippians 1:18b-21</a:t>
            </a:r>
          </a:p>
        </p:txBody>
      </p:sp>
      <p:sp>
        <p:nvSpPr>
          <p:cNvPr id="6" name="Rectangle: Rounded Corners 5">
            <a:extLst>
              <a:ext uri="{FF2B5EF4-FFF2-40B4-BE49-F238E27FC236}">
                <a16:creationId xmlns:a16="http://schemas.microsoft.com/office/drawing/2014/main" id="{EE82E8A7-882E-8893-EF47-097A41C16E90}"/>
              </a:ext>
            </a:extLst>
          </p:cNvPr>
          <p:cNvSpPr/>
          <p:nvPr/>
        </p:nvSpPr>
        <p:spPr>
          <a:xfrm>
            <a:off x="1199524" y="616605"/>
            <a:ext cx="9564350" cy="3750643"/>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Paul rejoiced as he pictured Christ being honored through him…</a:t>
            </a:r>
          </a:p>
          <a:p>
            <a:pPr algn="ctr"/>
            <a:endParaRPr lang="en-US" sz="4000" b="1" dirty="0">
              <a:solidFill>
                <a:schemeClr val="bg1"/>
              </a:solidFill>
              <a:effectLst>
                <a:glow rad="139700">
                  <a:schemeClr val="tx1"/>
                </a:glow>
              </a:effectLst>
              <a:latin typeface="Calibri" panose="020F0502020204030204" pitchFamily="34" charset="0"/>
              <a:cs typeface="Calibri" panose="020F0502020204030204" pitchFamily="34" charset="0"/>
            </a:endParaRPr>
          </a:p>
          <a:p>
            <a:pPr algn="ct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Because Christ was everything to him!</a:t>
            </a:r>
          </a:p>
        </p:txBody>
      </p:sp>
    </p:spTree>
    <p:custDataLst>
      <p:tags r:id="rId1"/>
    </p:custDataLst>
    <p:extLst>
      <p:ext uri="{BB962C8B-B14F-4D97-AF65-F5344CB8AC3E}">
        <p14:creationId xmlns:p14="http://schemas.microsoft.com/office/powerpoint/2010/main" val="7231760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E180D4A7-C9FB-4DFB-919C-405C955672EB}">
      <p14:showEvtLst xmlns:p14="http://schemas.microsoft.com/office/powerpoint/2010/main">
        <p14:playEvt time="19"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DACC1EF-78C3-4A0D-5B5A-E5A430FD9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62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994399" y="1158447"/>
            <a:ext cx="10637967" cy="452431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800" dirty="0">
                <a:solidFill>
                  <a:schemeClr val="bg1"/>
                </a:solidFill>
                <a:effectLst>
                  <a:glow rad="139700">
                    <a:schemeClr val="tx1"/>
                  </a:glow>
                </a:effectLst>
              </a:rPr>
              <a:t>If we say, “For me to live is…”, what do we mean?</a:t>
            </a:r>
          </a:p>
          <a:p>
            <a:pPr algn="l"/>
            <a:endParaRPr lang="en-US" sz="4800" dirty="0">
              <a:solidFill>
                <a:schemeClr val="bg1"/>
              </a:solidFill>
              <a:effectLst>
                <a:glow rad="139700">
                  <a:schemeClr val="tx1"/>
                </a:glow>
              </a:effectLst>
            </a:endParaRPr>
          </a:p>
          <a:p>
            <a:pPr algn="l"/>
            <a:r>
              <a:rPr lang="en-US" sz="4800" dirty="0">
                <a:solidFill>
                  <a:schemeClr val="bg1"/>
                </a:solidFill>
                <a:effectLst>
                  <a:glow rad="139700">
                    <a:schemeClr val="tx1"/>
                  </a:glow>
                </a:effectLst>
              </a:rPr>
              <a:t>We mean there is a supreme thing in our lives – something that dominates and controls everything else.</a:t>
            </a:r>
          </a:p>
        </p:txBody>
      </p:sp>
      <p:sp>
        <p:nvSpPr>
          <p:cNvPr id="2" name="TextBox 1">
            <a:extLst>
              <a:ext uri="{FF2B5EF4-FFF2-40B4-BE49-F238E27FC236}">
                <a16:creationId xmlns:a16="http://schemas.microsoft.com/office/drawing/2014/main" id="{9D87FCDA-293F-DA50-7377-4FF587529D3A}"/>
              </a:ext>
            </a:extLst>
          </p:cNvPr>
          <p:cNvSpPr txBox="1"/>
          <p:nvPr/>
        </p:nvSpPr>
        <p:spPr>
          <a:xfrm>
            <a:off x="3175498" y="93080"/>
            <a:ext cx="5874583"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24886757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arn(inVertical)">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90D1E-2CDA-FF6B-2239-2F38DD84446B}"/>
              </a:ext>
            </a:extLst>
          </p:cNvPr>
          <p:cNvPicPr>
            <a:picLocks noChangeAspect="1"/>
          </p:cNvPicPr>
          <p:nvPr/>
        </p:nvPicPr>
        <p:blipFill>
          <a:blip r:embed="rId6">
            <a:alphaModFix amt="70000"/>
          </a:blip>
          <a:stretch>
            <a:fillRect/>
          </a:stretch>
        </p:blipFill>
        <p:spPr>
          <a:xfrm>
            <a:off x="0" y="0"/>
            <a:ext cx="12188952" cy="6858000"/>
          </a:xfrm>
          <a:prstGeom prst="rect">
            <a:avLst/>
          </a:prstGeom>
        </p:spPr>
      </p:pic>
      <p:sp>
        <p:nvSpPr>
          <p:cNvPr id="4" name="TextBox 3">
            <a:extLst>
              <a:ext uri="{FF2B5EF4-FFF2-40B4-BE49-F238E27FC236}">
                <a16:creationId xmlns:a16="http://schemas.microsoft.com/office/drawing/2014/main" id="{54BB3002-9A21-003F-6313-11E74F3C76C3}"/>
              </a:ext>
            </a:extLst>
          </p:cNvPr>
          <p:cNvSpPr txBox="1"/>
          <p:nvPr/>
        </p:nvSpPr>
        <p:spPr>
          <a:xfrm>
            <a:off x="434715" y="1158447"/>
            <a:ext cx="11197651" cy="526297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800" dirty="0">
                <a:solidFill>
                  <a:schemeClr val="bg1"/>
                </a:solidFill>
                <a:effectLst>
                  <a:glow rad="139700">
                    <a:schemeClr val="tx1"/>
                  </a:glow>
                </a:effectLst>
              </a:rPr>
              <a:t>If not Christ, what might that one thing be?</a:t>
            </a:r>
          </a:p>
          <a:p>
            <a:pPr algn="l"/>
            <a:r>
              <a:rPr lang="en-US" sz="4800" dirty="0">
                <a:solidFill>
                  <a:schemeClr val="bg1"/>
                </a:solidFill>
                <a:effectLst>
                  <a:glow rad="139700">
                    <a:schemeClr val="tx1"/>
                  </a:glow>
                </a:effectLst>
              </a:rPr>
              <a:t>What is living to you?  What is the thing of all things to which you hold?</a:t>
            </a:r>
          </a:p>
          <a:p>
            <a:pPr marL="685800" indent="-685800" algn="l">
              <a:buFont typeface="Arial" panose="020B0604020202020204" pitchFamily="34" charset="0"/>
              <a:buChar char="•"/>
            </a:pPr>
            <a:r>
              <a:rPr lang="en-US" sz="4800" dirty="0">
                <a:solidFill>
                  <a:schemeClr val="bg1"/>
                </a:solidFill>
                <a:effectLst>
                  <a:glow rad="139700">
                    <a:schemeClr val="tx1"/>
                  </a:glow>
                </a:effectLst>
              </a:rPr>
              <a:t>Family</a:t>
            </a:r>
          </a:p>
          <a:p>
            <a:pPr marL="685800" indent="-685800" algn="l">
              <a:buFont typeface="Arial" panose="020B0604020202020204" pitchFamily="34" charset="0"/>
              <a:buChar char="•"/>
            </a:pPr>
            <a:r>
              <a:rPr lang="en-US" sz="4800" dirty="0">
                <a:solidFill>
                  <a:schemeClr val="bg1"/>
                </a:solidFill>
                <a:effectLst>
                  <a:glow rad="139700">
                    <a:schemeClr val="tx1"/>
                  </a:glow>
                </a:effectLst>
              </a:rPr>
              <a:t>Work</a:t>
            </a:r>
          </a:p>
          <a:p>
            <a:pPr marL="685800" indent="-685800" algn="l">
              <a:buFont typeface="Arial" panose="020B0604020202020204" pitchFamily="34" charset="0"/>
              <a:buChar char="•"/>
            </a:pPr>
            <a:r>
              <a:rPr lang="en-US" sz="4800" dirty="0">
                <a:solidFill>
                  <a:schemeClr val="bg1"/>
                </a:solidFill>
                <a:effectLst>
                  <a:glow rad="139700">
                    <a:schemeClr val="tx1"/>
                  </a:glow>
                </a:effectLst>
              </a:rPr>
              <a:t>Religious activities</a:t>
            </a:r>
          </a:p>
          <a:p>
            <a:pPr marL="685800" indent="-685800" algn="l">
              <a:buFont typeface="Arial" panose="020B0604020202020204" pitchFamily="34" charset="0"/>
              <a:buChar char="•"/>
            </a:pPr>
            <a:r>
              <a:rPr lang="en-US" sz="4800" dirty="0">
                <a:solidFill>
                  <a:schemeClr val="bg1"/>
                </a:solidFill>
                <a:effectLst>
                  <a:glow rad="139700">
                    <a:schemeClr val="tx1"/>
                  </a:glow>
                </a:effectLst>
              </a:rPr>
              <a:t>Ministry</a:t>
            </a:r>
          </a:p>
        </p:txBody>
      </p:sp>
      <p:sp>
        <p:nvSpPr>
          <p:cNvPr id="5" name="TextBox 4">
            <a:extLst>
              <a:ext uri="{FF2B5EF4-FFF2-40B4-BE49-F238E27FC236}">
                <a16:creationId xmlns:a16="http://schemas.microsoft.com/office/drawing/2014/main" id="{2C12D7BD-1F9A-82B7-53F1-C30507FA7F8C}"/>
              </a:ext>
            </a:extLst>
          </p:cNvPr>
          <p:cNvSpPr txBox="1"/>
          <p:nvPr/>
        </p:nvSpPr>
        <p:spPr>
          <a:xfrm>
            <a:off x="3175498" y="93080"/>
            <a:ext cx="5874583"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909947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e Best Flowers for All Occasions">
            <a:extLst>
              <a:ext uri="{FF2B5EF4-FFF2-40B4-BE49-F238E27FC236}">
                <a16:creationId xmlns:a16="http://schemas.microsoft.com/office/drawing/2014/main" id="{2A742E52-3346-EA82-E2EC-2C15DE750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774742" y="4653773"/>
            <a:ext cx="8251001" cy="156966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chemeClr val="bg1"/>
                </a:solidFill>
                <a:effectLst>
                  <a:glow rad="139700">
                    <a:schemeClr val="tx1"/>
                  </a:glow>
                </a:effectLst>
              </a:rPr>
              <a:t>When </a:t>
            </a:r>
            <a:r>
              <a:rPr lang="en-US" sz="4800">
                <a:solidFill>
                  <a:schemeClr val="bg1"/>
                </a:solidFill>
                <a:effectLst>
                  <a:glow rad="139700">
                    <a:schemeClr val="tx1"/>
                  </a:glow>
                </a:effectLst>
              </a:rPr>
              <a:t>we give </a:t>
            </a:r>
            <a:r>
              <a:rPr lang="en-US" sz="4800" dirty="0">
                <a:solidFill>
                  <a:schemeClr val="bg1"/>
                </a:solidFill>
                <a:effectLst>
                  <a:glow rad="139700">
                    <a:schemeClr val="tx1"/>
                  </a:glow>
                </a:effectLst>
              </a:rPr>
              <a:t>a gift – say flowers – why do we do that?</a:t>
            </a:r>
          </a:p>
        </p:txBody>
      </p:sp>
      <p:sp>
        <p:nvSpPr>
          <p:cNvPr id="2" name="TextBox 1">
            <a:extLst>
              <a:ext uri="{FF2B5EF4-FFF2-40B4-BE49-F238E27FC236}">
                <a16:creationId xmlns:a16="http://schemas.microsoft.com/office/drawing/2014/main" id="{9D87FCDA-293F-DA50-7377-4FF587529D3A}"/>
              </a:ext>
            </a:extLst>
          </p:cNvPr>
          <p:cNvSpPr txBox="1"/>
          <p:nvPr/>
        </p:nvSpPr>
        <p:spPr>
          <a:xfrm>
            <a:off x="944379" y="155330"/>
            <a:ext cx="10178322"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Do we love the Gift or the Giver?</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2242002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40 Quotes About God's Love That Are Beautifully Inspiring">
            <a:extLst>
              <a:ext uri="{FF2B5EF4-FFF2-40B4-BE49-F238E27FC236}">
                <a16:creationId xmlns:a16="http://schemas.microsoft.com/office/drawing/2014/main" id="{9B4E254A-5194-4B13-094A-914FDBA4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28981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6409908" y="2242107"/>
            <a:ext cx="5280346" cy="378565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800" dirty="0">
                <a:solidFill>
                  <a:schemeClr val="bg1"/>
                </a:solidFill>
                <a:effectLst>
                  <a:glow rad="139700">
                    <a:schemeClr val="tx1"/>
                  </a:glow>
                </a:effectLst>
              </a:rPr>
              <a:t>The Bible says, “Love the Lord your God with all your heart, soul, mind and strength.”</a:t>
            </a:r>
          </a:p>
        </p:txBody>
      </p:sp>
      <p:sp>
        <p:nvSpPr>
          <p:cNvPr id="2" name="TextBox 1">
            <a:extLst>
              <a:ext uri="{FF2B5EF4-FFF2-40B4-BE49-F238E27FC236}">
                <a16:creationId xmlns:a16="http://schemas.microsoft.com/office/drawing/2014/main" id="{9D87FCDA-293F-DA50-7377-4FF587529D3A}"/>
              </a:ext>
            </a:extLst>
          </p:cNvPr>
          <p:cNvSpPr txBox="1"/>
          <p:nvPr/>
        </p:nvSpPr>
        <p:spPr>
          <a:xfrm>
            <a:off x="3175498" y="93080"/>
            <a:ext cx="5874583"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104466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E180D4A7-C9FB-4DFB-919C-405C955672EB}">
      <p14:showEvtLst xmlns:p14="http://schemas.microsoft.com/office/powerpoint/2010/main">
        <p14:playEvt time="19"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40 Quotes About God's Love That Are Beautifully Inspiring">
            <a:extLst>
              <a:ext uri="{FF2B5EF4-FFF2-40B4-BE49-F238E27FC236}">
                <a16:creationId xmlns:a16="http://schemas.microsoft.com/office/drawing/2014/main" id="{9B4E254A-5194-4B13-094A-914FDBA4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28981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7FCDA-293F-DA50-7377-4FF587529D3A}"/>
              </a:ext>
            </a:extLst>
          </p:cNvPr>
          <p:cNvSpPr txBox="1"/>
          <p:nvPr/>
        </p:nvSpPr>
        <p:spPr>
          <a:xfrm>
            <a:off x="3175498" y="93080"/>
            <a:ext cx="5874583"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a:t>
            </a:r>
            <a:endParaRPr lang="en-US" sz="4800" dirty="0">
              <a:solidFill>
                <a:schemeClr val="bg1"/>
              </a:solidFill>
              <a:effectLst>
                <a:glow rad="139700">
                  <a:schemeClr val="tx1"/>
                </a:glow>
              </a:effectLst>
            </a:endParaRPr>
          </a:p>
        </p:txBody>
      </p:sp>
      <p:sp>
        <p:nvSpPr>
          <p:cNvPr id="4" name="TextBox 3">
            <a:extLst>
              <a:ext uri="{FF2B5EF4-FFF2-40B4-BE49-F238E27FC236}">
                <a16:creationId xmlns:a16="http://schemas.microsoft.com/office/drawing/2014/main" id="{05C787AB-65FE-18C1-3B83-B56ACEDF7019}"/>
              </a:ext>
            </a:extLst>
          </p:cNvPr>
          <p:cNvSpPr txBox="1"/>
          <p:nvPr/>
        </p:nvSpPr>
        <p:spPr>
          <a:xfrm>
            <a:off x="5848711" y="1628881"/>
            <a:ext cx="6343290" cy="452431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800" dirty="0">
                <a:solidFill>
                  <a:schemeClr val="bg1"/>
                </a:solidFill>
                <a:effectLst>
                  <a:glow rad="139700">
                    <a:schemeClr val="tx1"/>
                  </a:glow>
                </a:effectLst>
              </a:rPr>
              <a:t>For Paul, love for Jesus was the one supreme thing – the thing that dominated and controlled every aspect of his life!</a:t>
            </a:r>
          </a:p>
        </p:txBody>
      </p:sp>
    </p:spTree>
    <p:custDataLst>
      <p:tags r:id="rId1"/>
    </p:custDataLst>
    <p:extLst>
      <p:ext uri="{BB962C8B-B14F-4D97-AF65-F5344CB8AC3E}">
        <p14:creationId xmlns:p14="http://schemas.microsoft.com/office/powerpoint/2010/main" val="1526853476"/>
      </p:ext>
    </p:extLst>
  </p:cSld>
  <p:clrMapOvr>
    <a:masterClrMapping/>
  </p:clrMapOvr>
  <p:extLst>
    <p:ext uri="{E180D4A7-C9FB-4DFB-919C-405C955672EB}">
      <p14:showEvtLst xmlns:p14="http://schemas.microsoft.com/office/powerpoint/2010/main">
        <p14:playEvt time="19" objId="3"/>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Best Flowers for All Occasions">
            <a:extLst>
              <a:ext uri="{FF2B5EF4-FFF2-40B4-BE49-F238E27FC236}">
                <a16:creationId xmlns:a16="http://schemas.microsoft.com/office/drawing/2014/main" id="{33E5A2E7-0F7A-7C51-1379-78869388CA6D}"/>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0" y="-839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434715" y="1158447"/>
            <a:ext cx="11197651" cy="452431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685800" indent="-685800" algn="l">
              <a:buFont typeface="Arial" panose="020B0604020202020204" pitchFamily="34" charset="0"/>
              <a:buChar char="•"/>
            </a:pPr>
            <a:r>
              <a:rPr lang="en-US" sz="4800" dirty="0">
                <a:solidFill>
                  <a:schemeClr val="bg1"/>
                </a:solidFill>
                <a:effectLst>
                  <a:glow rad="139700">
                    <a:schemeClr val="tx1"/>
                  </a:glow>
                </a:effectLst>
              </a:rPr>
              <a:t>What do we think about?</a:t>
            </a:r>
          </a:p>
          <a:p>
            <a:pPr marL="685800" indent="-685800" algn="l">
              <a:buFont typeface="Arial" panose="020B0604020202020204" pitchFamily="34" charset="0"/>
              <a:buChar char="•"/>
            </a:pPr>
            <a:r>
              <a:rPr lang="en-US" sz="4800" dirty="0">
                <a:solidFill>
                  <a:schemeClr val="bg1"/>
                </a:solidFill>
                <a:effectLst>
                  <a:glow rad="139700">
                    <a:schemeClr val="tx1"/>
                  </a:glow>
                </a:effectLst>
              </a:rPr>
              <a:t>What are we interested in?</a:t>
            </a:r>
          </a:p>
          <a:p>
            <a:pPr marL="685800" indent="-685800" algn="l">
              <a:buFont typeface="Arial" panose="020B0604020202020204" pitchFamily="34" charset="0"/>
              <a:buChar char="•"/>
            </a:pPr>
            <a:r>
              <a:rPr lang="en-US" sz="4800" dirty="0">
                <a:solidFill>
                  <a:schemeClr val="bg1"/>
                </a:solidFill>
                <a:effectLst>
                  <a:glow rad="139700">
                    <a:schemeClr val="tx1"/>
                  </a:glow>
                </a:effectLst>
              </a:rPr>
              <a:t>What are we anxious about?</a:t>
            </a:r>
          </a:p>
          <a:p>
            <a:pPr marL="685800" indent="-685800" algn="l">
              <a:buFont typeface="Arial" panose="020B0604020202020204" pitchFamily="34" charset="0"/>
              <a:buChar char="•"/>
            </a:pPr>
            <a:r>
              <a:rPr lang="en-US" sz="4800" dirty="0">
                <a:solidFill>
                  <a:schemeClr val="bg1"/>
                </a:solidFill>
                <a:effectLst>
                  <a:glow rad="139700">
                    <a:schemeClr val="tx1"/>
                  </a:glow>
                </a:effectLst>
              </a:rPr>
              <a:t>What do we spend our time doing?</a:t>
            </a:r>
          </a:p>
          <a:p>
            <a:pPr marL="685800" indent="-685800" algn="l">
              <a:buFont typeface="Arial" panose="020B0604020202020204" pitchFamily="34" charset="0"/>
              <a:buChar char="•"/>
            </a:pPr>
            <a:r>
              <a:rPr lang="en-US" sz="4800" dirty="0">
                <a:solidFill>
                  <a:schemeClr val="bg1"/>
                </a:solidFill>
                <a:effectLst>
                  <a:glow rad="139700">
                    <a:schemeClr val="tx1"/>
                  </a:glow>
                </a:effectLst>
              </a:rPr>
              <a:t>What are our emotions and feelings centered around?</a:t>
            </a:r>
          </a:p>
        </p:txBody>
      </p:sp>
      <p:sp>
        <p:nvSpPr>
          <p:cNvPr id="2" name="TextBox 1">
            <a:extLst>
              <a:ext uri="{FF2B5EF4-FFF2-40B4-BE49-F238E27FC236}">
                <a16:creationId xmlns:a16="http://schemas.microsoft.com/office/drawing/2014/main" id="{9D87FCDA-293F-DA50-7377-4FF587529D3A}"/>
              </a:ext>
            </a:extLst>
          </p:cNvPr>
          <p:cNvSpPr txBox="1"/>
          <p:nvPr/>
        </p:nvSpPr>
        <p:spPr>
          <a:xfrm>
            <a:off x="944379" y="155330"/>
            <a:ext cx="10178322"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How do we Know what we Love?</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30536301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278D9D-A4C5-25C2-D6CE-9C7AC0980F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445234" y="612844"/>
            <a:ext cx="8061952"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7200" dirty="0">
                <a:solidFill>
                  <a:schemeClr val="bg1"/>
                </a:solidFill>
                <a:effectLst>
                  <a:glow rad="139700">
                    <a:schemeClr val="tx1"/>
                  </a:glow>
                </a:effectLst>
              </a:rPr>
              <a:t>What would you say are the main things people think about when preparing for the future?</a:t>
            </a:r>
          </a:p>
        </p:txBody>
      </p:sp>
    </p:spTree>
    <p:custDataLst>
      <p:tags r:id="rId1"/>
    </p:custDataLst>
    <p:extLst>
      <p:ext uri="{BB962C8B-B14F-4D97-AF65-F5344CB8AC3E}">
        <p14:creationId xmlns:p14="http://schemas.microsoft.com/office/powerpoint/2010/main" val="414573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E180D4A7-C9FB-4DFB-919C-405C955672EB}">
      <p14:showEvtLst xmlns:p14="http://schemas.microsoft.com/office/powerpoint/2010/main">
        <p14:playEvt time="19"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42531" y="1332663"/>
            <a:ext cx="7631137" cy="501675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For Paul, living vs. dying was immaterial because either way it meant more of Christ!</a:t>
            </a:r>
          </a:p>
          <a:p>
            <a:pPr algn="l"/>
            <a:endParaRPr lang="en-US" sz="4000" dirty="0">
              <a:solidFill>
                <a:schemeClr val="bg1"/>
              </a:solidFill>
              <a:effectLst>
                <a:glow rad="139700">
                  <a:schemeClr val="tx1"/>
                </a:glow>
              </a:effectLst>
            </a:endParaRPr>
          </a:p>
          <a:p>
            <a:pPr algn="l"/>
            <a:endParaRPr lang="en-US" sz="4000" dirty="0">
              <a:solidFill>
                <a:schemeClr val="bg1"/>
              </a:solidFill>
              <a:effectLst>
                <a:glow rad="139700">
                  <a:schemeClr val="tx1"/>
                </a:glow>
              </a:effectLst>
            </a:endParaRPr>
          </a:p>
          <a:p>
            <a:pPr algn="l"/>
            <a:r>
              <a:rPr lang="en-US" sz="4000" dirty="0">
                <a:solidFill>
                  <a:schemeClr val="bg1"/>
                </a:solidFill>
                <a:effectLst>
                  <a:glow rad="139700">
                    <a:schemeClr val="tx1"/>
                  </a:glow>
                </a:effectLst>
              </a:rPr>
              <a:t>Paul had prepared for his future by making Jesus the one thing that his whole life was centered around.</a:t>
            </a:r>
          </a:p>
        </p:txBody>
      </p:sp>
      <p:sp>
        <p:nvSpPr>
          <p:cNvPr id="2" name="TextBox 1">
            <a:extLst>
              <a:ext uri="{FF2B5EF4-FFF2-40B4-BE49-F238E27FC236}">
                <a16:creationId xmlns:a16="http://schemas.microsoft.com/office/drawing/2014/main" id="{9D87FCDA-293F-DA50-7377-4FF587529D3A}"/>
              </a:ext>
            </a:extLst>
          </p:cNvPr>
          <p:cNvSpPr txBox="1"/>
          <p:nvPr/>
        </p:nvSpPr>
        <p:spPr>
          <a:xfrm>
            <a:off x="1257300" y="116199"/>
            <a:ext cx="9677400"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rgbClr val="FFFF00"/>
                </a:solidFill>
                <a:effectLst>
                  <a:glow rad="139700">
                    <a:schemeClr val="tx1"/>
                  </a:glow>
                </a:effectLst>
              </a:rPr>
              <a:t>For to me to live is Christ, and to die is gain.</a:t>
            </a:r>
            <a:endParaRPr lang="en-US" sz="4000" dirty="0">
              <a:solidFill>
                <a:schemeClr val="bg1"/>
              </a:solidFill>
              <a:effectLst>
                <a:glow rad="139700">
                  <a:schemeClr val="tx1"/>
                </a:glow>
              </a:effectLst>
            </a:endParaRP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2396176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barn(inVertical)">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7EB62D9-99EB-E35C-6CBE-537F82515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3E3CD4-88B9-E8D2-A24E-B118714217DF}"/>
              </a:ext>
            </a:extLst>
          </p:cNvPr>
          <p:cNvSpPr txBox="1"/>
          <p:nvPr/>
        </p:nvSpPr>
        <p:spPr>
          <a:xfrm>
            <a:off x="2048827" y="0"/>
            <a:ext cx="7699331"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 Christ</a:t>
            </a:r>
            <a:endParaRPr lang="en-US" sz="48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F189A2A2-F167-236D-1D53-8E04FCF1D1E7}"/>
              </a:ext>
            </a:extLst>
          </p:cNvPr>
          <p:cNvSpPr txBox="1"/>
          <p:nvPr/>
        </p:nvSpPr>
        <p:spPr>
          <a:xfrm>
            <a:off x="1184765" y="3825979"/>
            <a:ext cx="5280346" cy="2308324"/>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800" dirty="0">
                <a:solidFill>
                  <a:schemeClr val="bg1"/>
                </a:solidFill>
                <a:effectLst>
                  <a:glow rad="139700">
                    <a:schemeClr val="tx1"/>
                  </a:glow>
                </a:effectLst>
              </a:rPr>
              <a:t>What specifically did this mean for Paul?</a:t>
            </a:r>
          </a:p>
        </p:txBody>
      </p:sp>
      <p:pic>
        <p:nvPicPr>
          <p:cNvPr id="4" name="Picture 3">
            <a:extLst>
              <a:ext uri="{FF2B5EF4-FFF2-40B4-BE49-F238E27FC236}">
                <a16:creationId xmlns:a16="http://schemas.microsoft.com/office/drawing/2014/main" id="{7E4EC61B-2700-294C-57B5-2D42A9779F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2638" y="2293163"/>
            <a:ext cx="3531040" cy="4041552"/>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BB3002-9A21-003F-6313-11E74F3C76C3}"/>
              </a:ext>
            </a:extLst>
          </p:cNvPr>
          <p:cNvSpPr txBox="1"/>
          <p:nvPr/>
        </p:nvSpPr>
        <p:spPr>
          <a:xfrm>
            <a:off x="296278" y="1091474"/>
            <a:ext cx="11599442" cy="561692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1.  To Love Christ…and to Know His Love!</a:t>
            </a:r>
          </a:p>
          <a:p>
            <a:pPr marL="636588" algn="l"/>
            <a:r>
              <a:rPr lang="en-US" sz="3800" baseline="30000" dirty="0">
                <a:solidFill>
                  <a:schemeClr val="bg1"/>
                </a:solidFill>
                <a:effectLst>
                  <a:glow rad="139700">
                    <a:schemeClr val="tx1"/>
                  </a:glow>
                </a:effectLst>
              </a:rPr>
              <a:t>14</a:t>
            </a:r>
            <a:r>
              <a:rPr lang="en-US" sz="3800" dirty="0">
                <a:solidFill>
                  <a:schemeClr val="bg1"/>
                </a:solidFill>
                <a:effectLst>
                  <a:glow rad="139700">
                    <a:schemeClr val="tx1"/>
                  </a:glow>
                </a:effectLst>
              </a:rPr>
              <a:t> For this reason I bow my knees before the Father…that you, being </a:t>
            </a:r>
            <a:r>
              <a:rPr lang="en-US" sz="3800" dirty="0">
                <a:solidFill>
                  <a:srgbClr val="FFFF00"/>
                </a:solidFill>
                <a:effectLst>
                  <a:glow rad="139700">
                    <a:schemeClr val="tx1"/>
                  </a:glow>
                </a:effectLst>
              </a:rPr>
              <a:t>rooted and grounded in love</a:t>
            </a:r>
            <a:r>
              <a:rPr lang="en-US" sz="3800" dirty="0">
                <a:solidFill>
                  <a:schemeClr val="bg1"/>
                </a:solidFill>
                <a:effectLst>
                  <a:glow rad="139700">
                    <a:schemeClr val="tx1"/>
                  </a:glow>
                </a:effectLst>
              </a:rPr>
              <a:t>, </a:t>
            </a:r>
            <a:r>
              <a:rPr lang="en-US" sz="3800" baseline="30000" dirty="0">
                <a:solidFill>
                  <a:schemeClr val="bg1"/>
                </a:solidFill>
                <a:effectLst>
                  <a:glow rad="139700">
                    <a:schemeClr val="tx1"/>
                  </a:glow>
                </a:effectLst>
              </a:rPr>
              <a:t>18</a:t>
            </a:r>
            <a:r>
              <a:rPr lang="en-US" sz="3800" dirty="0">
                <a:solidFill>
                  <a:schemeClr val="bg1"/>
                </a:solidFill>
                <a:effectLst>
                  <a:glow rad="139700">
                    <a:schemeClr val="tx1"/>
                  </a:glow>
                </a:effectLst>
              </a:rPr>
              <a:t> may have strength to comprehend with all the saints what is the breadth and length and height and depth, </a:t>
            </a:r>
            <a:r>
              <a:rPr lang="en-US" sz="3800" baseline="30000" dirty="0">
                <a:solidFill>
                  <a:schemeClr val="bg1"/>
                </a:solidFill>
                <a:effectLst>
                  <a:glow rad="139700">
                    <a:schemeClr val="tx1"/>
                  </a:glow>
                </a:effectLst>
              </a:rPr>
              <a:t>19</a:t>
            </a:r>
            <a:r>
              <a:rPr lang="en-US" sz="3800" dirty="0">
                <a:solidFill>
                  <a:schemeClr val="bg1"/>
                </a:solidFill>
                <a:effectLst>
                  <a:glow rad="139700">
                    <a:schemeClr val="tx1"/>
                  </a:glow>
                </a:effectLst>
              </a:rPr>
              <a:t> and </a:t>
            </a:r>
            <a:r>
              <a:rPr lang="en-US" sz="3800" dirty="0">
                <a:solidFill>
                  <a:srgbClr val="FFFF00"/>
                </a:solidFill>
                <a:effectLst>
                  <a:glow rad="139700">
                    <a:schemeClr val="tx1"/>
                  </a:glow>
                </a:effectLst>
              </a:rPr>
              <a:t>to know the love of Christ </a:t>
            </a:r>
            <a:r>
              <a:rPr lang="en-US" sz="3800" dirty="0">
                <a:solidFill>
                  <a:schemeClr val="bg1"/>
                </a:solidFill>
                <a:effectLst>
                  <a:glow rad="139700">
                    <a:schemeClr val="tx1"/>
                  </a:glow>
                </a:effectLst>
              </a:rPr>
              <a:t>that surpasses knowledge, that you may be filled with all the fullness of God.              </a:t>
            </a:r>
          </a:p>
          <a:p>
            <a:pPr marL="636588" algn="l"/>
            <a:r>
              <a:rPr lang="en-US" sz="3800" dirty="0">
                <a:solidFill>
                  <a:schemeClr val="bg1"/>
                </a:solidFill>
                <a:effectLst>
                  <a:glow rad="139700">
                    <a:schemeClr val="tx1"/>
                  </a:glow>
                </a:effectLst>
              </a:rPr>
              <a:t>                                                 Ephesians 3:14,18-19</a:t>
            </a:r>
          </a:p>
        </p:txBody>
      </p:sp>
      <p:sp>
        <p:nvSpPr>
          <p:cNvPr id="5" name="TextBox 4">
            <a:extLst>
              <a:ext uri="{FF2B5EF4-FFF2-40B4-BE49-F238E27FC236}">
                <a16:creationId xmlns:a16="http://schemas.microsoft.com/office/drawing/2014/main" id="{2C12D7BD-1F9A-82B7-53F1-C30507FA7F8C}"/>
              </a:ext>
            </a:extLst>
          </p:cNvPr>
          <p:cNvSpPr txBox="1"/>
          <p:nvPr/>
        </p:nvSpPr>
        <p:spPr>
          <a:xfrm>
            <a:off x="2556577" y="96618"/>
            <a:ext cx="7078845"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 Christ</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30544037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BB3002-9A21-003F-6313-11E74F3C76C3}"/>
              </a:ext>
            </a:extLst>
          </p:cNvPr>
          <p:cNvSpPr txBox="1"/>
          <p:nvPr/>
        </p:nvSpPr>
        <p:spPr>
          <a:xfrm>
            <a:off x="579410" y="1153596"/>
            <a:ext cx="10538499" cy="5478423"/>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2.  To Live in Communion with Christ</a:t>
            </a:r>
          </a:p>
          <a:p>
            <a:pPr marL="636588" algn="l">
              <a:spcAft>
                <a:spcPts val="1800"/>
              </a:spcAft>
            </a:pPr>
            <a:r>
              <a:rPr lang="en-US" sz="4000" dirty="0">
                <a:solidFill>
                  <a:schemeClr val="bg1"/>
                </a:solidFill>
                <a:effectLst>
                  <a:glow rad="139700">
                    <a:schemeClr val="tx1"/>
                  </a:glow>
                </a:effectLst>
              </a:rPr>
              <a:t>This means he talked with him and meditated on what he is like…</a:t>
            </a:r>
          </a:p>
          <a:p>
            <a:pPr marL="636588" algn="l"/>
            <a:r>
              <a:rPr lang="en-US" sz="4000" dirty="0">
                <a:solidFill>
                  <a:srgbClr val="FFFF00"/>
                </a:solidFill>
                <a:effectLst>
                  <a:glow rad="139700">
                    <a:schemeClr val="tx1"/>
                  </a:glow>
                </a:effectLst>
              </a:rPr>
              <a:t>Oh, the depth of the riches of the wisdom and knowledge of God</a:t>
            </a:r>
            <a:r>
              <a:rPr lang="en-US" sz="4000" dirty="0">
                <a:solidFill>
                  <a:schemeClr val="bg1"/>
                </a:solidFill>
                <a:effectLst>
                  <a:glow rad="139700">
                    <a:schemeClr val="tx1"/>
                  </a:glow>
                </a:effectLst>
              </a:rPr>
              <a:t>!  How unsearchable his judgments, and his paths beyond tracing out!                              </a:t>
            </a:r>
          </a:p>
          <a:p>
            <a:pPr marL="636588" algn="l"/>
            <a:r>
              <a:rPr lang="en-US" sz="4000" dirty="0">
                <a:solidFill>
                  <a:schemeClr val="bg1"/>
                </a:solidFill>
                <a:effectLst>
                  <a:glow rad="139700">
                    <a:schemeClr val="tx1"/>
                  </a:glow>
                </a:effectLst>
              </a:rPr>
              <a:t>                                      Romans 11:33</a:t>
            </a:r>
          </a:p>
        </p:txBody>
      </p:sp>
      <p:sp>
        <p:nvSpPr>
          <p:cNvPr id="5" name="TextBox 4">
            <a:extLst>
              <a:ext uri="{FF2B5EF4-FFF2-40B4-BE49-F238E27FC236}">
                <a16:creationId xmlns:a16="http://schemas.microsoft.com/office/drawing/2014/main" id="{2C12D7BD-1F9A-82B7-53F1-C30507FA7F8C}"/>
              </a:ext>
            </a:extLst>
          </p:cNvPr>
          <p:cNvSpPr txBox="1"/>
          <p:nvPr/>
        </p:nvSpPr>
        <p:spPr>
          <a:xfrm>
            <a:off x="2556577" y="96618"/>
            <a:ext cx="7078845"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 Christ</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3267391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arn(inVertical)">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BB3002-9A21-003F-6313-11E74F3C76C3}"/>
              </a:ext>
            </a:extLst>
          </p:cNvPr>
          <p:cNvSpPr txBox="1"/>
          <p:nvPr/>
        </p:nvSpPr>
        <p:spPr>
          <a:xfrm>
            <a:off x="579410" y="1153596"/>
            <a:ext cx="10538499" cy="524759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3.  To Devote His Life to His Service</a:t>
            </a:r>
          </a:p>
          <a:p>
            <a:pPr marL="636588" algn="l"/>
            <a:r>
              <a:rPr lang="en-US" sz="4000" baseline="30000" dirty="0">
                <a:solidFill>
                  <a:schemeClr val="bg1"/>
                </a:solidFill>
                <a:effectLst>
                  <a:glow rad="139700">
                    <a:schemeClr val="tx1"/>
                  </a:glow>
                </a:effectLst>
              </a:rPr>
              <a:t>28</a:t>
            </a:r>
            <a:r>
              <a:rPr lang="en-US" sz="4000" dirty="0">
                <a:solidFill>
                  <a:schemeClr val="bg1"/>
                </a:solidFill>
                <a:effectLst>
                  <a:glow rad="139700">
                    <a:schemeClr val="tx1"/>
                  </a:glow>
                </a:effectLst>
              </a:rPr>
              <a:t> He is the one we proclaim, admonishing and teaching everyone with all wisdom, so that we may present everyone fully mature in Christ. </a:t>
            </a:r>
            <a:r>
              <a:rPr lang="en-US" sz="4000" baseline="30000" dirty="0">
                <a:solidFill>
                  <a:schemeClr val="bg1"/>
                </a:solidFill>
                <a:effectLst>
                  <a:glow rad="139700">
                    <a:schemeClr val="tx1"/>
                  </a:glow>
                </a:effectLst>
              </a:rPr>
              <a:t>29</a:t>
            </a:r>
            <a:r>
              <a:rPr lang="en-US" sz="4000" dirty="0">
                <a:solidFill>
                  <a:schemeClr val="bg1"/>
                </a:solidFill>
                <a:effectLst>
                  <a:glow rad="139700">
                    <a:schemeClr val="tx1"/>
                  </a:glow>
                </a:effectLst>
              </a:rPr>
              <a:t> </a:t>
            </a:r>
            <a:r>
              <a:rPr lang="en-US" sz="4000" dirty="0">
                <a:solidFill>
                  <a:srgbClr val="FFFF00"/>
                </a:solidFill>
                <a:effectLst>
                  <a:glow rad="139700">
                    <a:schemeClr val="tx1"/>
                  </a:glow>
                </a:effectLst>
              </a:rPr>
              <a:t>To this end I strenuously contend with all the energy Christ so powerfully works in me</a:t>
            </a:r>
            <a:r>
              <a:rPr lang="en-US" sz="4000" dirty="0">
                <a:solidFill>
                  <a:schemeClr val="bg1"/>
                </a:solidFill>
                <a:effectLst>
                  <a:glow rad="139700">
                    <a:schemeClr val="tx1"/>
                  </a:glow>
                </a:effectLst>
              </a:rPr>
              <a:t>.                              </a:t>
            </a:r>
          </a:p>
          <a:p>
            <a:pPr marL="636588" algn="l"/>
            <a:r>
              <a:rPr lang="en-US" sz="4000" dirty="0">
                <a:solidFill>
                  <a:schemeClr val="bg1"/>
                </a:solidFill>
                <a:effectLst>
                  <a:glow rad="139700">
                    <a:schemeClr val="tx1"/>
                  </a:glow>
                </a:effectLst>
              </a:rPr>
              <a:t>                                      Colossians 1:28-29</a:t>
            </a:r>
          </a:p>
        </p:txBody>
      </p:sp>
      <p:sp>
        <p:nvSpPr>
          <p:cNvPr id="5" name="TextBox 4">
            <a:extLst>
              <a:ext uri="{FF2B5EF4-FFF2-40B4-BE49-F238E27FC236}">
                <a16:creationId xmlns:a16="http://schemas.microsoft.com/office/drawing/2014/main" id="{2C12D7BD-1F9A-82B7-53F1-C30507FA7F8C}"/>
              </a:ext>
            </a:extLst>
          </p:cNvPr>
          <p:cNvSpPr txBox="1"/>
          <p:nvPr/>
        </p:nvSpPr>
        <p:spPr>
          <a:xfrm>
            <a:off x="2556577" y="96618"/>
            <a:ext cx="7078845"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 Christ</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2521656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BB3002-9A21-003F-6313-11E74F3C76C3}"/>
              </a:ext>
            </a:extLst>
          </p:cNvPr>
          <p:cNvSpPr txBox="1"/>
          <p:nvPr/>
        </p:nvSpPr>
        <p:spPr>
          <a:xfrm>
            <a:off x="579410" y="1153596"/>
            <a:ext cx="10538499" cy="3247043"/>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So if Paul continued to live…</a:t>
            </a:r>
          </a:p>
          <a:p>
            <a:pPr marL="742950" indent="-742950" algn="l">
              <a:spcAft>
                <a:spcPts val="1800"/>
              </a:spcAft>
              <a:buFont typeface="+mj-lt"/>
              <a:buAutoNum type="arabicPeriod"/>
            </a:pPr>
            <a:r>
              <a:rPr lang="en-US" sz="4000" dirty="0">
                <a:solidFill>
                  <a:schemeClr val="bg1"/>
                </a:solidFill>
                <a:effectLst>
                  <a:glow rad="139700">
                    <a:schemeClr val="tx1"/>
                  </a:glow>
                </a:effectLst>
              </a:rPr>
              <a:t>To Love Christ…and to Know His Love</a:t>
            </a:r>
          </a:p>
          <a:p>
            <a:pPr marL="742950" indent="-742950" algn="l">
              <a:spcAft>
                <a:spcPts val="1800"/>
              </a:spcAft>
              <a:buFont typeface="+mj-lt"/>
              <a:buAutoNum type="arabicPeriod"/>
            </a:pPr>
            <a:r>
              <a:rPr lang="en-US" sz="4000" dirty="0">
                <a:solidFill>
                  <a:schemeClr val="bg1"/>
                </a:solidFill>
                <a:effectLst>
                  <a:glow rad="139700">
                    <a:schemeClr val="tx1"/>
                  </a:glow>
                </a:effectLst>
              </a:rPr>
              <a:t>To Live in Communion with Christ</a:t>
            </a:r>
          </a:p>
          <a:p>
            <a:pPr marL="742950" indent="-742950" algn="l">
              <a:spcAft>
                <a:spcPts val="1800"/>
              </a:spcAft>
              <a:buFont typeface="+mj-lt"/>
              <a:buAutoNum type="arabicPeriod"/>
            </a:pPr>
            <a:r>
              <a:rPr lang="en-US" sz="4000" dirty="0">
                <a:solidFill>
                  <a:schemeClr val="bg1"/>
                </a:solidFill>
                <a:effectLst>
                  <a:glow rad="139700">
                    <a:schemeClr val="tx1"/>
                  </a:glow>
                </a:effectLst>
              </a:rPr>
              <a:t>To Devote His Life to His Service</a:t>
            </a:r>
          </a:p>
        </p:txBody>
      </p:sp>
      <p:sp>
        <p:nvSpPr>
          <p:cNvPr id="5" name="TextBox 4">
            <a:extLst>
              <a:ext uri="{FF2B5EF4-FFF2-40B4-BE49-F238E27FC236}">
                <a16:creationId xmlns:a16="http://schemas.microsoft.com/office/drawing/2014/main" id="{2C12D7BD-1F9A-82B7-53F1-C30507FA7F8C}"/>
              </a:ext>
            </a:extLst>
          </p:cNvPr>
          <p:cNvSpPr txBox="1"/>
          <p:nvPr/>
        </p:nvSpPr>
        <p:spPr>
          <a:xfrm>
            <a:off x="2556577" y="96618"/>
            <a:ext cx="7078845"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For to me to live is Christ</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31371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BB3002-9A21-003F-6313-11E74F3C76C3}"/>
              </a:ext>
            </a:extLst>
          </p:cNvPr>
          <p:cNvSpPr txBox="1"/>
          <p:nvPr/>
        </p:nvSpPr>
        <p:spPr>
          <a:xfrm>
            <a:off x="579410" y="927615"/>
            <a:ext cx="11487672" cy="601703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And if Paul died…</a:t>
            </a:r>
          </a:p>
          <a:p>
            <a:pPr marL="742950" indent="-742950" algn="l">
              <a:spcAft>
                <a:spcPts val="1200"/>
              </a:spcAft>
              <a:buFont typeface="+mj-lt"/>
              <a:buAutoNum type="arabicPeriod"/>
            </a:pPr>
            <a:r>
              <a:rPr lang="en-US" sz="4000" dirty="0">
                <a:solidFill>
                  <a:schemeClr val="bg1"/>
                </a:solidFill>
                <a:effectLst>
                  <a:glow rad="139700">
                    <a:schemeClr val="tx1"/>
                  </a:glow>
                </a:effectLst>
              </a:rPr>
              <a:t>To Love Christ…and to Know His Love</a:t>
            </a:r>
          </a:p>
          <a:p>
            <a:pPr algn="l">
              <a:spcAft>
                <a:spcPts val="1200"/>
              </a:spcAft>
            </a:pPr>
            <a:r>
              <a:rPr lang="en-US" sz="4000" dirty="0">
                <a:solidFill>
                  <a:schemeClr val="bg1"/>
                </a:solidFill>
                <a:effectLst>
                  <a:glow rad="139700">
                    <a:schemeClr val="tx1"/>
                  </a:glow>
                </a:effectLst>
              </a:rPr>
              <a:t>        …He would love and be loved perfectly!</a:t>
            </a:r>
          </a:p>
          <a:p>
            <a:pPr marL="742950" indent="-742950" algn="l">
              <a:spcAft>
                <a:spcPts val="1200"/>
              </a:spcAft>
              <a:buFont typeface="+mj-lt"/>
              <a:buAutoNum type="arabicPeriod" startAt="2"/>
            </a:pPr>
            <a:r>
              <a:rPr lang="en-US" sz="4000" dirty="0">
                <a:solidFill>
                  <a:schemeClr val="bg1"/>
                </a:solidFill>
                <a:effectLst>
                  <a:glow rad="139700">
                    <a:schemeClr val="tx1"/>
                  </a:glow>
                </a:effectLst>
              </a:rPr>
              <a:t>To Live in Communion with Christ</a:t>
            </a:r>
          </a:p>
          <a:p>
            <a:pPr algn="l">
              <a:spcAft>
                <a:spcPts val="1200"/>
              </a:spcAft>
            </a:pPr>
            <a:r>
              <a:rPr lang="en-US" sz="4000" dirty="0">
                <a:solidFill>
                  <a:schemeClr val="bg1"/>
                </a:solidFill>
                <a:effectLst>
                  <a:glow rad="139700">
                    <a:schemeClr val="tx1"/>
                  </a:glow>
                </a:effectLst>
              </a:rPr>
              <a:t>        …He would be actually present with Christ! (v 23)</a:t>
            </a:r>
          </a:p>
          <a:p>
            <a:pPr marL="742950" indent="-742950" algn="l">
              <a:spcAft>
                <a:spcPts val="1200"/>
              </a:spcAft>
              <a:buFont typeface="+mj-lt"/>
              <a:buAutoNum type="arabicPeriod" startAt="3"/>
            </a:pPr>
            <a:r>
              <a:rPr lang="en-US" sz="4000" dirty="0">
                <a:solidFill>
                  <a:schemeClr val="bg1"/>
                </a:solidFill>
                <a:effectLst>
                  <a:glow rad="139700">
                    <a:schemeClr val="tx1"/>
                  </a:glow>
                </a:effectLst>
              </a:rPr>
              <a:t>To Devote His Life to His Service</a:t>
            </a:r>
          </a:p>
          <a:p>
            <a:pPr algn="l"/>
            <a:r>
              <a:rPr lang="en-US" sz="4000" dirty="0">
                <a:solidFill>
                  <a:schemeClr val="bg1"/>
                </a:solidFill>
                <a:effectLst>
                  <a:glow rad="139700">
                    <a:schemeClr val="tx1"/>
                  </a:glow>
                </a:effectLst>
              </a:rPr>
              <a:t>        …He would hear, “Well done, good and </a:t>
            </a:r>
          </a:p>
          <a:p>
            <a:pPr algn="l">
              <a:spcAft>
                <a:spcPts val="1200"/>
              </a:spcAft>
            </a:pPr>
            <a:r>
              <a:rPr lang="en-US" sz="4000" dirty="0">
                <a:solidFill>
                  <a:schemeClr val="bg1"/>
                </a:solidFill>
                <a:effectLst>
                  <a:glow rad="139700">
                    <a:schemeClr val="tx1"/>
                  </a:glow>
                </a:effectLst>
              </a:rPr>
              <a:t>        faithful servant!”</a:t>
            </a:r>
          </a:p>
        </p:txBody>
      </p:sp>
      <p:sp>
        <p:nvSpPr>
          <p:cNvPr id="5" name="TextBox 4">
            <a:extLst>
              <a:ext uri="{FF2B5EF4-FFF2-40B4-BE49-F238E27FC236}">
                <a16:creationId xmlns:a16="http://schemas.microsoft.com/office/drawing/2014/main" id="{2C12D7BD-1F9A-82B7-53F1-C30507FA7F8C}"/>
              </a:ext>
            </a:extLst>
          </p:cNvPr>
          <p:cNvSpPr txBox="1"/>
          <p:nvPr/>
        </p:nvSpPr>
        <p:spPr>
          <a:xfrm>
            <a:off x="2556577" y="96618"/>
            <a:ext cx="7078845"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And to die is gain</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395917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CAEF351-1899-ED5D-ED78-F88ADA380D4E}"/>
              </a:ext>
            </a:extLst>
          </p:cNvPr>
          <p:cNvSpPr txBox="1"/>
          <p:nvPr/>
        </p:nvSpPr>
        <p:spPr>
          <a:xfrm>
            <a:off x="826750" y="1659783"/>
            <a:ext cx="10538499" cy="3247043"/>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If we continue to live…</a:t>
            </a:r>
          </a:p>
          <a:p>
            <a:pPr marL="742950" indent="-742950" algn="l">
              <a:spcAft>
                <a:spcPts val="1800"/>
              </a:spcAft>
              <a:buFont typeface="+mj-lt"/>
              <a:buAutoNum type="arabicPeriod"/>
            </a:pPr>
            <a:r>
              <a:rPr lang="en-US" sz="4000" dirty="0">
                <a:solidFill>
                  <a:schemeClr val="bg1"/>
                </a:solidFill>
                <a:effectLst>
                  <a:glow rad="139700">
                    <a:schemeClr val="tx1"/>
                  </a:glow>
                </a:effectLst>
              </a:rPr>
              <a:t>Will we love Christ…and know his love?</a:t>
            </a:r>
          </a:p>
          <a:p>
            <a:pPr marL="742950" indent="-742950" algn="l">
              <a:spcAft>
                <a:spcPts val="1800"/>
              </a:spcAft>
              <a:buFont typeface="+mj-lt"/>
              <a:buAutoNum type="arabicPeriod"/>
            </a:pPr>
            <a:r>
              <a:rPr lang="en-US" sz="4000" dirty="0">
                <a:solidFill>
                  <a:schemeClr val="bg1"/>
                </a:solidFill>
                <a:effectLst>
                  <a:glow rad="139700">
                    <a:schemeClr val="tx1"/>
                  </a:glow>
                </a:effectLst>
              </a:rPr>
              <a:t>Will we live in communion with Christ?</a:t>
            </a:r>
          </a:p>
          <a:p>
            <a:pPr marL="742950" indent="-742950" algn="l">
              <a:spcAft>
                <a:spcPts val="1800"/>
              </a:spcAft>
              <a:buFont typeface="+mj-lt"/>
              <a:buAutoNum type="arabicPeriod"/>
            </a:pPr>
            <a:r>
              <a:rPr lang="en-US" sz="4000" dirty="0">
                <a:solidFill>
                  <a:schemeClr val="bg1"/>
                </a:solidFill>
                <a:effectLst>
                  <a:glow rad="139700">
                    <a:schemeClr val="tx1"/>
                  </a:glow>
                </a:effectLst>
              </a:rPr>
              <a:t>Will we devote our lives to his service?</a:t>
            </a:r>
          </a:p>
        </p:txBody>
      </p:sp>
      <p:sp>
        <p:nvSpPr>
          <p:cNvPr id="3" name="TextBox 2">
            <a:extLst>
              <a:ext uri="{FF2B5EF4-FFF2-40B4-BE49-F238E27FC236}">
                <a16:creationId xmlns:a16="http://schemas.microsoft.com/office/drawing/2014/main" id="{BBCFBA2E-1579-5A78-E8F6-21342CCCC070}"/>
              </a:ext>
            </a:extLst>
          </p:cNvPr>
          <p:cNvSpPr txBox="1"/>
          <p:nvPr/>
        </p:nvSpPr>
        <p:spPr>
          <a:xfrm>
            <a:off x="0" y="0"/>
            <a:ext cx="1219200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400" dirty="0">
                <a:solidFill>
                  <a:srgbClr val="FFFF00"/>
                </a:solidFill>
                <a:effectLst>
                  <a:glow rad="139700">
                    <a:schemeClr val="tx1"/>
                  </a:glow>
                </a:effectLst>
              </a:rPr>
              <a:t>What about us?  How are our future plans looking?</a:t>
            </a:r>
            <a:endParaRPr lang="en-US" sz="44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40879848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BB3002-9A21-003F-6313-11E74F3C76C3}"/>
              </a:ext>
            </a:extLst>
          </p:cNvPr>
          <p:cNvSpPr txBox="1"/>
          <p:nvPr/>
        </p:nvSpPr>
        <p:spPr>
          <a:xfrm>
            <a:off x="595739" y="843676"/>
            <a:ext cx="10538499" cy="617092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200"/>
              </a:spcAft>
            </a:pPr>
            <a:r>
              <a:rPr lang="en-US" sz="4000" dirty="0">
                <a:solidFill>
                  <a:schemeClr val="bg1"/>
                </a:solidFill>
                <a:effectLst>
                  <a:glow rad="139700">
                    <a:schemeClr val="tx1"/>
                  </a:glow>
                </a:effectLst>
              </a:rPr>
              <a:t>And if we die…Does it seem like gain?</a:t>
            </a:r>
          </a:p>
          <a:p>
            <a:pPr marL="742950" indent="-742950" algn="l">
              <a:spcAft>
                <a:spcPts val="1200"/>
              </a:spcAft>
              <a:buFont typeface="+mj-lt"/>
              <a:buAutoNum type="arabicPeriod"/>
            </a:pPr>
            <a:r>
              <a:rPr lang="en-US" sz="4000" dirty="0">
                <a:solidFill>
                  <a:schemeClr val="bg1"/>
                </a:solidFill>
                <a:effectLst>
                  <a:glow rad="139700">
                    <a:schemeClr val="tx1"/>
                  </a:glow>
                </a:effectLst>
              </a:rPr>
              <a:t>Will we love Christ…and know his love?</a:t>
            </a:r>
          </a:p>
          <a:p>
            <a:pPr algn="l">
              <a:spcAft>
                <a:spcPts val="1200"/>
              </a:spcAft>
            </a:pPr>
            <a:r>
              <a:rPr lang="en-US" sz="4000" dirty="0">
                <a:solidFill>
                  <a:schemeClr val="bg1"/>
                </a:solidFill>
                <a:effectLst>
                  <a:glow rad="139700">
                    <a:schemeClr val="tx1"/>
                  </a:glow>
                </a:effectLst>
              </a:rPr>
              <a:t>          …and then love and be loved perfectly!</a:t>
            </a:r>
          </a:p>
          <a:p>
            <a:pPr marL="742950" indent="-742950" algn="l">
              <a:spcAft>
                <a:spcPts val="1200"/>
              </a:spcAft>
              <a:buFont typeface="+mj-lt"/>
              <a:buAutoNum type="arabicPeriod" startAt="2"/>
            </a:pPr>
            <a:r>
              <a:rPr lang="en-US" sz="4000" dirty="0">
                <a:solidFill>
                  <a:schemeClr val="bg1"/>
                </a:solidFill>
                <a:effectLst>
                  <a:glow rad="139700">
                    <a:schemeClr val="tx1"/>
                  </a:glow>
                </a:effectLst>
              </a:rPr>
              <a:t>Will we live in communion with Christ?</a:t>
            </a:r>
          </a:p>
          <a:p>
            <a:pPr algn="l">
              <a:spcAft>
                <a:spcPts val="1200"/>
              </a:spcAft>
            </a:pPr>
            <a:r>
              <a:rPr lang="en-US" sz="4000" dirty="0">
                <a:solidFill>
                  <a:schemeClr val="bg1"/>
                </a:solidFill>
                <a:effectLst>
                  <a:glow rad="139700">
                    <a:schemeClr val="tx1"/>
                  </a:glow>
                </a:effectLst>
              </a:rPr>
              <a:t>          …and then be actually present with Christ!</a:t>
            </a:r>
          </a:p>
          <a:p>
            <a:pPr marL="742950" indent="-742950" algn="l">
              <a:spcAft>
                <a:spcPts val="1200"/>
              </a:spcAft>
              <a:buFont typeface="+mj-lt"/>
              <a:buAutoNum type="arabicPeriod" startAt="3"/>
            </a:pPr>
            <a:r>
              <a:rPr lang="en-US" sz="4000" dirty="0">
                <a:solidFill>
                  <a:schemeClr val="bg1"/>
                </a:solidFill>
                <a:effectLst>
                  <a:glow rad="139700">
                    <a:schemeClr val="tx1"/>
                  </a:glow>
                </a:effectLst>
              </a:rPr>
              <a:t>Will we devote our lives to his service?</a:t>
            </a:r>
          </a:p>
          <a:p>
            <a:pPr algn="l"/>
            <a:r>
              <a:rPr lang="en-US" sz="4000" dirty="0">
                <a:solidFill>
                  <a:schemeClr val="bg1"/>
                </a:solidFill>
                <a:effectLst>
                  <a:glow rad="139700">
                    <a:schemeClr val="tx1"/>
                  </a:glow>
                </a:effectLst>
              </a:rPr>
              <a:t>          …and then hear, “Well done, good and </a:t>
            </a:r>
          </a:p>
          <a:p>
            <a:pPr algn="l">
              <a:spcAft>
                <a:spcPts val="1200"/>
              </a:spcAft>
            </a:pPr>
            <a:r>
              <a:rPr lang="en-US" sz="4000" dirty="0">
                <a:solidFill>
                  <a:schemeClr val="bg1"/>
                </a:solidFill>
                <a:effectLst>
                  <a:glow rad="139700">
                    <a:schemeClr val="tx1"/>
                  </a:glow>
                </a:effectLst>
              </a:rPr>
              <a:t>          faithful servant!”?</a:t>
            </a:r>
          </a:p>
        </p:txBody>
      </p:sp>
      <p:sp>
        <p:nvSpPr>
          <p:cNvPr id="2" name="TextBox 1">
            <a:extLst>
              <a:ext uri="{FF2B5EF4-FFF2-40B4-BE49-F238E27FC236}">
                <a16:creationId xmlns:a16="http://schemas.microsoft.com/office/drawing/2014/main" id="{2EB771A9-9F88-0D6F-3199-3358735F3DE3}"/>
              </a:ext>
            </a:extLst>
          </p:cNvPr>
          <p:cNvSpPr txBox="1"/>
          <p:nvPr/>
        </p:nvSpPr>
        <p:spPr>
          <a:xfrm>
            <a:off x="0" y="0"/>
            <a:ext cx="1219200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400" dirty="0">
                <a:solidFill>
                  <a:srgbClr val="FFFF00"/>
                </a:solidFill>
                <a:effectLst>
                  <a:glow rad="139700">
                    <a:schemeClr val="tx1"/>
                  </a:glow>
                </a:effectLst>
              </a:rPr>
              <a:t>What about us?  How are our future plans looking?</a:t>
            </a:r>
            <a:endParaRPr lang="en-US" sz="44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8157667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EB771A9-9F88-0D6F-3199-3358735F3DE3}"/>
              </a:ext>
            </a:extLst>
          </p:cNvPr>
          <p:cNvSpPr txBox="1"/>
          <p:nvPr/>
        </p:nvSpPr>
        <p:spPr>
          <a:xfrm>
            <a:off x="0" y="0"/>
            <a:ext cx="1219200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400" dirty="0">
                <a:solidFill>
                  <a:srgbClr val="FFFF00"/>
                </a:solidFill>
                <a:effectLst>
                  <a:glow rad="139700">
                    <a:schemeClr val="tx1"/>
                  </a:glow>
                </a:effectLst>
              </a:rPr>
              <a:t>But what if it’s not death God is asking of us?</a:t>
            </a:r>
            <a:endParaRPr lang="en-US" sz="44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4A715663-4447-20E9-4E24-136F78B556C5}"/>
              </a:ext>
            </a:extLst>
          </p:cNvPr>
          <p:cNvSpPr txBox="1"/>
          <p:nvPr/>
        </p:nvSpPr>
        <p:spPr>
          <a:xfrm>
            <a:off x="826750" y="959093"/>
            <a:ext cx="10538499" cy="570925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600"/>
              </a:spcAft>
            </a:pPr>
            <a:r>
              <a:rPr lang="en-US" sz="4000" dirty="0">
                <a:solidFill>
                  <a:schemeClr val="bg1"/>
                </a:solidFill>
                <a:effectLst>
                  <a:glow rad="139700">
                    <a:schemeClr val="tx1"/>
                  </a:glow>
                </a:effectLst>
              </a:rPr>
              <a:t>What if it’s something harder…</a:t>
            </a:r>
          </a:p>
          <a:p>
            <a:pPr marL="742950" indent="-742950" algn="l">
              <a:spcAft>
                <a:spcPts val="1200"/>
              </a:spcAft>
              <a:buFont typeface="+mj-lt"/>
              <a:buAutoNum type="arabicPeriod"/>
            </a:pPr>
            <a:r>
              <a:rPr lang="en-US" sz="4000" dirty="0">
                <a:solidFill>
                  <a:schemeClr val="bg1"/>
                </a:solidFill>
                <a:effectLst>
                  <a:glow rad="139700">
                    <a:schemeClr val="tx1"/>
                  </a:glow>
                </a:effectLst>
              </a:rPr>
              <a:t>1:27 – Standing firm in one spirit, with one mind, striving side by side</a:t>
            </a:r>
          </a:p>
          <a:p>
            <a:pPr marL="742950" indent="-742950" algn="l">
              <a:spcAft>
                <a:spcPts val="1200"/>
              </a:spcAft>
              <a:buFont typeface="+mj-lt"/>
              <a:buAutoNum type="arabicPeriod"/>
            </a:pPr>
            <a:r>
              <a:rPr lang="en-US" sz="4000" dirty="0">
                <a:solidFill>
                  <a:schemeClr val="bg1"/>
                </a:solidFill>
                <a:effectLst>
                  <a:glow rad="139700">
                    <a:schemeClr val="tx1"/>
                  </a:glow>
                </a:effectLst>
              </a:rPr>
              <a:t>1:29 – Called to suffer for the gospel</a:t>
            </a:r>
          </a:p>
          <a:p>
            <a:pPr marL="742950" indent="-742950" algn="l">
              <a:spcAft>
                <a:spcPts val="1200"/>
              </a:spcAft>
              <a:buFont typeface="+mj-lt"/>
              <a:buAutoNum type="arabicPeriod"/>
            </a:pPr>
            <a:r>
              <a:rPr lang="en-US" sz="4000" dirty="0">
                <a:solidFill>
                  <a:schemeClr val="bg1"/>
                </a:solidFill>
                <a:effectLst>
                  <a:glow rad="139700">
                    <a:schemeClr val="tx1"/>
                  </a:glow>
                </a:effectLst>
              </a:rPr>
              <a:t>2:2 – Same mind, same love, in full accord</a:t>
            </a:r>
          </a:p>
          <a:p>
            <a:pPr marL="742950" indent="-742950" algn="l">
              <a:spcAft>
                <a:spcPts val="1200"/>
              </a:spcAft>
              <a:buFont typeface="+mj-lt"/>
              <a:buAutoNum type="arabicPeriod"/>
            </a:pPr>
            <a:r>
              <a:rPr lang="en-US" sz="4000" dirty="0">
                <a:solidFill>
                  <a:schemeClr val="bg1"/>
                </a:solidFill>
                <a:effectLst>
                  <a:glow rad="139700">
                    <a:schemeClr val="tx1"/>
                  </a:glow>
                </a:effectLst>
              </a:rPr>
              <a:t>2:3 – Count others more significant that yourselves</a:t>
            </a:r>
          </a:p>
          <a:p>
            <a:pPr marL="742950" indent="-742950" algn="l">
              <a:spcAft>
                <a:spcPts val="1200"/>
              </a:spcAft>
              <a:buFont typeface="+mj-lt"/>
              <a:buAutoNum type="arabicPeriod"/>
            </a:pPr>
            <a:r>
              <a:rPr lang="en-US" sz="4000" dirty="0">
                <a:solidFill>
                  <a:schemeClr val="bg1"/>
                </a:solidFill>
                <a:effectLst>
                  <a:glow rad="139700">
                    <a:schemeClr val="tx1"/>
                  </a:glow>
                </a:effectLst>
              </a:rPr>
              <a:t>2:4 – Look also to the interests of others</a:t>
            </a:r>
          </a:p>
        </p:txBody>
      </p:sp>
    </p:spTree>
    <p:custDataLst>
      <p:tags r:id="rId1"/>
    </p:custDataLst>
    <p:extLst>
      <p:ext uri="{BB962C8B-B14F-4D97-AF65-F5344CB8AC3E}">
        <p14:creationId xmlns:p14="http://schemas.microsoft.com/office/powerpoint/2010/main" val="3956797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CA40CC-2B5C-8EC9-252F-B3319B65E6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837120" y="612844"/>
            <a:ext cx="1051776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chemeClr val="tx1"/>
                  </a:glow>
                </a:effectLst>
              </a:rPr>
              <a:t>As Believers, the primary way that God wants us to prepare for the future is by learning to love and live for Jesus in every way!</a:t>
            </a:r>
          </a:p>
        </p:txBody>
      </p:sp>
    </p:spTree>
    <p:custDataLst>
      <p:tags r:id="rId1"/>
    </p:custDataLst>
    <p:extLst>
      <p:ext uri="{BB962C8B-B14F-4D97-AF65-F5344CB8AC3E}">
        <p14:creationId xmlns:p14="http://schemas.microsoft.com/office/powerpoint/2010/main" val="210280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E180D4A7-C9FB-4DFB-919C-405C955672EB}">
      <p14:showEvtLst xmlns:p14="http://schemas.microsoft.com/office/powerpoint/2010/main">
        <p14:playEvt time="19" objId="3"/>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EB771A9-9F88-0D6F-3199-3358735F3DE3}"/>
              </a:ext>
            </a:extLst>
          </p:cNvPr>
          <p:cNvSpPr txBox="1"/>
          <p:nvPr/>
        </p:nvSpPr>
        <p:spPr>
          <a:xfrm>
            <a:off x="0" y="0"/>
            <a:ext cx="1219200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400" dirty="0">
                <a:solidFill>
                  <a:srgbClr val="FFFF00"/>
                </a:solidFill>
                <a:effectLst>
                  <a:glow rad="139700">
                    <a:schemeClr val="tx1"/>
                  </a:glow>
                </a:effectLst>
              </a:rPr>
              <a:t>How do we make this reality in our lives?</a:t>
            </a:r>
            <a:endParaRPr lang="en-US" sz="44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4A715663-4447-20E9-4E24-136F78B556C5}"/>
              </a:ext>
            </a:extLst>
          </p:cNvPr>
          <p:cNvSpPr txBox="1"/>
          <p:nvPr/>
        </p:nvSpPr>
        <p:spPr>
          <a:xfrm>
            <a:off x="826750" y="1659783"/>
            <a:ext cx="10538499" cy="3247043"/>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If we continue to live…</a:t>
            </a:r>
          </a:p>
          <a:p>
            <a:pPr marL="742950" indent="-742950" algn="l">
              <a:spcAft>
                <a:spcPts val="1800"/>
              </a:spcAft>
              <a:buFont typeface="+mj-lt"/>
              <a:buAutoNum type="arabicPeriod"/>
            </a:pPr>
            <a:r>
              <a:rPr lang="en-US" sz="4000" dirty="0">
                <a:solidFill>
                  <a:schemeClr val="bg1"/>
                </a:solidFill>
                <a:effectLst>
                  <a:glow rad="139700">
                    <a:schemeClr val="tx1"/>
                  </a:glow>
                </a:effectLst>
              </a:rPr>
              <a:t>Will we love Christ…and know his love?</a:t>
            </a:r>
          </a:p>
          <a:p>
            <a:pPr marL="742950" indent="-742950" algn="l">
              <a:spcAft>
                <a:spcPts val="1800"/>
              </a:spcAft>
              <a:buFont typeface="+mj-lt"/>
              <a:buAutoNum type="arabicPeriod"/>
            </a:pPr>
            <a:r>
              <a:rPr lang="en-US" sz="4000" dirty="0">
                <a:solidFill>
                  <a:schemeClr val="bg1"/>
                </a:solidFill>
                <a:effectLst>
                  <a:glow rad="139700">
                    <a:schemeClr val="tx1"/>
                  </a:glow>
                </a:effectLst>
              </a:rPr>
              <a:t>Will we live in communion with Christ?</a:t>
            </a:r>
          </a:p>
          <a:p>
            <a:pPr marL="742950" indent="-742950" algn="l">
              <a:spcAft>
                <a:spcPts val="1800"/>
              </a:spcAft>
              <a:buFont typeface="+mj-lt"/>
              <a:buAutoNum type="arabicPeriod"/>
            </a:pPr>
            <a:r>
              <a:rPr lang="en-US" sz="4000" dirty="0">
                <a:solidFill>
                  <a:schemeClr val="bg1"/>
                </a:solidFill>
                <a:effectLst>
                  <a:glow rad="139700">
                    <a:schemeClr val="tx1"/>
                  </a:glow>
                </a:effectLst>
              </a:rPr>
              <a:t>Will we devote our lives to his service?</a:t>
            </a:r>
          </a:p>
        </p:txBody>
      </p:sp>
    </p:spTree>
    <p:custDataLst>
      <p:tags r:id="rId1"/>
    </p:custDataLst>
    <p:extLst>
      <p:ext uri="{BB962C8B-B14F-4D97-AF65-F5344CB8AC3E}">
        <p14:creationId xmlns:p14="http://schemas.microsoft.com/office/powerpoint/2010/main" val="3451349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field of flowers&#10;&#10;Description automatically generated with medium confidence">
            <a:extLst>
              <a:ext uri="{FF2B5EF4-FFF2-40B4-BE49-F238E27FC236}">
                <a16:creationId xmlns:a16="http://schemas.microsoft.com/office/drawing/2014/main" id="{F02BD6DC-786E-0D49-1A18-ADBF00FF39C3}"/>
              </a:ext>
            </a:extLst>
          </p:cNvPr>
          <p:cNvPicPr>
            <a:picLocks noChangeAspect="1"/>
          </p:cNvPicPr>
          <p:nvPr/>
        </p:nvPicPr>
        <p:blipFill>
          <a:blip r:embed="rId6">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EB771A9-9F88-0D6F-3199-3358735F3DE3}"/>
              </a:ext>
            </a:extLst>
          </p:cNvPr>
          <p:cNvSpPr txBox="1"/>
          <p:nvPr/>
        </p:nvSpPr>
        <p:spPr>
          <a:xfrm>
            <a:off x="0" y="0"/>
            <a:ext cx="1219200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400" dirty="0">
                <a:solidFill>
                  <a:srgbClr val="FFFF00"/>
                </a:solidFill>
                <a:effectLst>
                  <a:glow rad="139700">
                    <a:schemeClr val="tx1"/>
                  </a:glow>
                </a:effectLst>
              </a:rPr>
              <a:t>How do we make this reality in our lives?</a:t>
            </a:r>
            <a:endParaRPr lang="en-US" sz="44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4A715663-4447-20E9-4E24-136F78B556C5}"/>
              </a:ext>
            </a:extLst>
          </p:cNvPr>
          <p:cNvSpPr txBox="1"/>
          <p:nvPr/>
        </p:nvSpPr>
        <p:spPr>
          <a:xfrm>
            <a:off x="826750" y="916398"/>
            <a:ext cx="10538499" cy="617092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solidFill>
                  <a:schemeClr val="bg1"/>
                </a:solidFill>
                <a:effectLst>
                  <a:glow rad="139700">
                    <a:schemeClr val="tx1"/>
                  </a:glow>
                </a:effectLst>
              </a:rPr>
              <a:t>12</a:t>
            </a:r>
            <a:r>
              <a:rPr lang="en-US" sz="3800" dirty="0">
                <a:solidFill>
                  <a:schemeClr val="bg1"/>
                </a:solidFill>
                <a:effectLst>
                  <a:glow rad="139700">
                    <a:schemeClr val="tx1"/>
                  </a:glow>
                </a:effectLst>
              </a:rPr>
              <a:t> Not that I have already obtained all this, or have already arrived at my goal, but </a:t>
            </a:r>
            <a:r>
              <a:rPr lang="en-US" sz="3800" dirty="0">
                <a:solidFill>
                  <a:srgbClr val="FFFF00"/>
                </a:solidFill>
                <a:effectLst>
                  <a:glow rad="139700">
                    <a:schemeClr val="tx1"/>
                  </a:glow>
                </a:effectLst>
              </a:rPr>
              <a:t>I press on </a:t>
            </a:r>
            <a:r>
              <a:rPr lang="en-US" sz="3800" dirty="0">
                <a:solidFill>
                  <a:schemeClr val="bg1"/>
                </a:solidFill>
                <a:effectLst>
                  <a:glow rad="139700">
                    <a:schemeClr val="tx1"/>
                  </a:glow>
                </a:effectLst>
              </a:rPr>
              <a:t>to take hold of that for which Christ Jesus took hold of me. </a:t>
            </a:r>
            <a:r>
              <a:rPr lang="en-US" sz="3800" baseline="30000" dirty="0">
                <a:solidFill>
                  <a:schemeClr val="bg1"/>
                </a:solidFill>
                <a:effectLst>
                  <a:glow rad="139700">
                    <a:schemeClr val="tx1"/>
                  </a:glow>
                </a:effectLst>
              </a:rPr>
              <a:t>13</a:t>
            </a:r>
            <a:r>
              <a:rPr lang="en-US" sz="3800" dirty="0">
                <a:solidFill>
                  <a:schemeClr val="bg1"/>
                </a:solidFill>
                <a:effectLst>
                  <a:glow rad="139700">
                    <a:schemeClr val="tx1"/>
                  </a:glow>
                </a:effectLst>
              </a:rPr>
              <a:t> Brothers and sisters, I do not consider myself yet to have taken hold of it. But one thing I do: </a:t>
            </a:r>
            <a:r>
              <a:rPr lang="en-US" sz="3800" dirty="0">
                <a:solidFill>
                  <a:srgbClr val="FFFF00"/>
                </a:solidFill>
                <a:effectLst>
                  <a:glow rad="139700">
                    <a:schemeClr val="tx1"/>
                  </a:glow>
                </a:effectLst>
              </a:rPr>
              <a:t>Forgetting what is behind </a:t>
            </a:r>
            <a:r>
              <a:rPr lang="en-US" sz="3800" dirty="0">
                <a:solidFill>
                  <a:schemeClr val="bg1"/>
                </a:solidFill>
                <a:effectLst>
                  <a:glow rad="139700">
                    <a:schemeClr val="tx1"/>
                  </a:glow>
                </a:effectLst>
              </a:rPr>
              <a:t>and </a:t>
            </a:r>
            <a:r>
              <a:rPr lang="en-US" sz="3800" dirty="0">
                <a:solidFill>
                  <a:srgbClr val="FFFF00"/>
                </a:solidFill>
                <a:effectLst>
                  <a:glow rad="139700">
                    <a:schemeClr val="tx1"/>
                  </a:glow>
                </a:effectLst>
              </a:rPr>
              <a:t>straining toward what is ahead</a:t>
            </a:r>
            <a:r>
              <a:rPr lang="en-US" sz="3800" dirty="0">
                <a:solidFill>
                  <a:schemeClr val="bg1"/>
                </a:solidFill>
                <a:effectLst>
                  <a:glow rad="139700">
                    <a:schemeClr val="tx1"/>
                  </a:glow>
                </a:effectLst>
              </a:rPr>
              <a:t>, </a:t>
            </a:r>
            <a:r>
              <a:rPr lang="en-US" sz="3800" baseline="30000" dirty="0">
                <a:solidFill>
                  <a:srgbClr val="FFFF00"/>
                </a:solidFill>
                <a:effectLst>
                  <a:glow rad="139700">
                    <a:schemeClr val="tx1"/>
                  </a:glow>
                </a:effectLst>
              </a:rPr>
              <a:t>14</a:t>
            </a:r>
            <a:r>
              <a:rPr lang="en-US" sz="3800" dirty="0">
                <a:solidFill>
                  <a:srgbClr val="FFFF00"/>
                </a:solidFill>
                <a:effectLst>
                  <a:glow rad="139700">
                    <a:schemeClr val="tx1"/>
                  </a:glow>
                </a:effectLst>
              </a:rPr>
              <a:t> I press on </a:t>
            </a:r>
            <a:r>
              <a:rPr lang="en-US" sz="3800" dirty="0">
                <a:solidFill>
                  <a:schemeClr val="bg1"/>
                </a:solidFill>
                <a:effectLst>
                  <a:glow rad="139700">
                    <a:schemeClr val="tx1"/>
                  </a:glow>
                </a:effectLst>
              </a:rPr>
              <a:t>toward the goal to win the prize for which God has called me heavenward in Christ Jesus.              </a:t>
            </a:r>
          </a:p>
          <a:p>
            <a:pPr algn="l"/>
            <a:r>
              <a:rPr lang="en-US" sz="3800" dirty="0">
                <a:solidFill>
                  <a:schemeClr val="bg1"/>
                </a:solidFill>
                <a:effectLst>
                  <a:glow rad="139700">
                    <a:schemeClr val="tx1"/>
                  </a:glow>
                </a:effectLst>
              </a:rPr>
              <a:t>                                               Philippians 3:12-14</a:t>
            </a:r>
          </a:p>
        </p:txBody>
      </p:sp>
    </p:spTree>
    <p:custDataLst>
      <p:tags r:id="rId1"/>
    </p:custDataLst>
    <p:extLst>
      <p:ext uri="{BB962C8B-B14F-4D97-AF65-F5344CB8AC3E}">
        <p14:creationId xmlns:p14="http://schemas.microsoft.com/office/powerpoint/2010/main" val="398791539"/>
      </p:ext>
    </p:extLst>
  </p:cSld>
  <p:clrMapOvr>
    <a:masterClrMapping/>
  </p:clrMapOvr>
  <p:extLst>
    <p:ext uri="{E180D4A7-C9FB-4DFB-919C-405C955672EB}">
      <p14:showEvtLst xmlns:p14="http://schemas.microsoft.com/office/powerpoint/2010/main">
        <p14:playEvt time="19" objId="3"/>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9458" name="Picture 2" descr="The Lent Season &amp; Symbolism - Unspoken Elements">
            <a:extLst>
              <a:ext uri="{FF2B5EF4-FFF2-40B4-BE49-F238E27FC236}">
                <a16:creationId xmlns:a16="http://schemas.microsoft.com/office/drawing/2014/main" id="{DEB6D75F-FD71-CC9E-F1A2-A8E8CAD194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B771A9-9F88-0D6F-3199-3358735F3DE3}"/>
              </a:ext>
            </a:extLst>
          </p:cNvPr>
          <p:cNvSpPr txBox="1"/>
          <p:nvPr/>
        </p:nvSpPr>
        <p:spPr>
          <a:xfrm>
            <a:off x="0" y="0"/>
            <a:ext cx="12192000" cy="144655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400" dirty="0">
                <a:solidFill>
                  <a:srgbClr val="FFFF00"/>
                </a:solidFill>
                <a:effectLst>
                  <a:glow rad="139700">
                    <a:schemeClr val="tx1"/>
                  </a:glow>
                </a:effectLst>
              </a:rPr>
              <a:t>Lent 2023</a:t>
            </a:r>
          </a:p>
          <a:p>
            <a:r>
              <a:rPr lang="en-US" sz="4400" dirty="0">
                <a:solidFill>
                  <a:schemeClr val="bg1"/>
                </a:solidFill>
                <a:effectLst>
                  <a:glow rad="139700">
                    <a:schemeClr val="tx1"/>
                  </a:glow>
                </a:effectLst>
              </a:rPr>
              <a:t>Wed, Mar 1 thru Sat, Apr 15</a:t>
            </a:r>
          </a:p>
        </p:txBody>
      </p:sp>
      <p:sp>
        <p:nvSpPr>
          <p:cNvPr id="3" name="TextBox 2">
            <a:extLst>
              <a:ext uri="{FF2B5EF4-FFF2-40B4-BE49-F238E27FC236}">
                <a16:creationId xmlns:a16="http://schemas.microsoft.com/office/drawing/2014/main" id="{4A715663-4447-20E9-4E24-136F78B556C5}"/>
              </a:ext>
            </a:extLst>
          </p:cNvPr>
          <p:cNvSpPr txBox="1"/>
          <p:nvPr/>
        </p:nvSpPr>
        <p:spPr>
          <a:xfrm>
            <a:off x="826750" y="1716498"/>
            <a:ext cx="10538499" cy="440120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Ideas for pursuing Jesus during the Lent season:</a:t>
            </a:r>
          </a:p>
          <a:p>
            <a:pPr marL="571500" indent="-571500" algn="l">
              <a:buFont typeface="Arial" panose="020B0604020202020204" pitchFamily="34" charset="0"/>
              <a:buChar char="•"/>
            </a:pPr>
            <a:r>
              <a:rPr lang="en-US" sz="4000" dirty="0">
                <a:solidFill>
                  <a:schemeClr val="bg1"/>
                </a:solidFill>
                <a:effectLst>
                  <a:glow rad="139700">
                    <a:schemeClr val="tx1"/>
                  </a:glow>
                </a:effectLst>
              </a:rPr>
              <a:t>Fasting from something that you love</a:t>
            </a:r>
          </a:p>
          <a:p>
            <a:pPr marL="571500" indent="-571500" algn="l">
              <a:buFont typeface="Arial" panose="020B0604020202020204" pitchFamily="34" charset="0"/>
              <a:buChar char="•"/>
            </a:pPr>
            <a:r>
              <a:rPr lang="en-US" sz="4000" dirty="0">
                <a:solidFill>
                  <a:schemeClr val="bg1"/>
                </a:solidFill>
                <a:effectLst>
                  <a:glow rad="139700">
                    <a:schemeClr val="tx1"/>
                  </a:glow>
                </a:effectLst>
              </a:rPr>
              <a:t>Setting aside extra time for God</a:t>
            </a:r>
          </a:p>
          <a:p>
            <a:pPr marL="571500" indent="-571500" algn="l">
              <a:buFont typeface="Arial" panose="020B0604020202020204" pitchFamily="34" charset="0"/>
              <a:buChar char="•"/>
            </a:pPr>
            <a:r>
              <a:rPr lang="en-US" sz="4000" dirty="0">
                <a:solidFill>
                  <a:schemeClr val="bg1"/>
                </a:solidFill>
                <a:effectLst>
                  <a:glow rad="139700">
                    <a:schemeClr val="tx1"/>
                  </a:glow>
                </a:effectLst>
              </a:rPr>
              <a:t>Asking God to help you see your sin</a:t>
            </a:r>
          </a:p>
          <a:p>
            <a:pPr marL="571500" indent="-571500" algn="l">
              <a:buFont typeface="Arial" panose="020B0604020202020204" pitchFamily="34" charset="0"/>
              <a:buChar char="•"/>
            </a:pPr>
            <a:r>
              <a:rPr lang="en-US" sz="4000" dirty="0">
                <a:solidFill>
                  <a:schemeClr val="bg1"/>
                </a:solidFill>
                <a:effectLst>
                  <a:glow rad="139700">
                    <a:schemeClr val="tx1"/>
                  </a:glow>
                </a:effectLst>
              </a:rPr>
              <a:t>Repenting and obeying</a:t>
            </a:r>
          </a:p>
          <a:p>
            <a:pPr marL="571500" indent="-571500" algn="l">
              <a:buFont typeface="Arial" panose="020B0604020202020204" pitchFamily="34" charset="0"/>
              <a:buChar char="•"/>
            </a:pPr>
            <a:r>
              <a:rPr lang="en-US" sz="4000" dirty="0">
                <a:solidFill>
                  <a:schemeClr val="bg1"/>
                </a:solidFill>
                <a:effectLst>
                  <a:glow rad="139700">
                    <a:schemeClr val="tx1"/>
                  </a:glow>
                </a:effectLst>
              </a:rPr>
              <a:t>Asking God for ministry opportunities that require stepping out in faith</a:t>
            </a:r>
          </a:p>
        </p:txBody>
      </p:sp>
    </p:spTree>
    <p:custDataLst>
      <p:tags r:id="rId1"/>
    </p:custDataLst>
    <p:extLst>
      <p:ext uri="{BB962C8B-B14F-4D97-AF65-F5344CB8AC3E}">
        <p14:creationId xmlns:p14="http://schemas.microsoft.com/office/powerpoint/2010/main" val="2209085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6220272"/>
      </p:ext>
    </p:extLst>
  </p:cSld>
  <p:clrMapOvr>
    <a:masterClrMapping/>
  </p:clrMapOvr>
  <mc:AlternateContent xmlns:mc="http://schemas.openxmlformats.org/markup-compatibility/2006" xmlns:p14="http://schemas.microsoft.com/office/powerpoint/2010/main">
    <mc:Choice Requires="p14">
      <p:transition spd="slow" p14:dur="3000" advTm="64676">
        <p:fade/>
      </p:transition>
    </mc:Choice>
    <mc:Fallback xmlns="">
      <p:transition spd="slow" advTm="64676">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947420" y="2628"/>
            <a:ext cx="9789859"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a:solidFill>
                  <a:schemeClr val="bg1"/>
                </a:solidFill>
                <a:effectLst>
                  <a:glow rad="139700">
                    <a:schemeClr val="tx1"/>
                  </a:glow>
                </a:effectLst>
              </a:rPr>
              <a:t>The Gospel in Philippians</a:t>
            </a:r>
          </a:p>
        </p:txBody>
      </p:sp>
      <p:sp>
        <p:nvSpPr>
          <p:cNvPr id="2" name="TextBox 1">
            <a:extLst>
              <a:ext uri="{FF2B5EF4-FFF2-40B4-BE49-F238E27FC236}">
                <a16:creationId xmlns:a16="http://schemas.microsoft.com/office/drawing/2014/main" id="{7DC6EBA3-EE04-499B-B324-AB8CD1E2786B}"/>
              </a:ext>
            </a:extLst>
          </p:cNvPr>
          <p:cNvSpPr txBox="1"/>
          <p:nvPr/>
        </p:nvSpPr>
        <p:spPr>
          <a:xfrm>
            <a:off x="3998563" y="1398989"/>
            <a:ext cx="7935132" cy="4832092"/>
          </a:xfrm>
          <a:prstGeom prst="rect">
            <a:avLst/>
          </a:prstGeom>
          <a:noFill/>
        </p:spPr>
        <p:txBody>
          <a:bodyPr wrap="square" rtlCol="0">
            <a:spAutoFit/>
          </a:bodyPr>
          <a:lstStyle/>
          <a:p>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God intends for the gospel to transform:</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Our Identity (1-2)</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Our Relationships (3-8)</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Our Prayer (9-11)</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How we face difficulty (12-18)</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How we see the future (18-26)</a:t>
            </a:r>
          </a:p>
        </p:txBody>
      </p:sp>
    </p:spTree>
    <p:custDataLst>
      <p:tags r:id="rId1"/>
    </p:custDataLst>
    <p:extLst>
      <p:ext uri="{BB962C8B-B14F-4D97-AF65-F5344CB8AC3E}">
        <p14:creationId xmlns:p14="http://schemas.microsoft.com/office/powerpoint/2010/main" val="4044542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F1F2D9-333F-741A-2FEE-C657E672E0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414220" y="316424"/>
            <a:ext cx="9867899"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Overall Context:  Paul’s Personal Update</a:t>
            </a:r>
          </a:p>
        </p:txBody>
      </p:sp>
      <p:sp>
        <p:nvSpPr>
          <p:cNvPr id="2" name="TextBox 1">
            <a:extLst>
              <a:ext uri="{FF2B5EF4-FFF2-40B4-BE49-F238E27FC236}">
                <a16:creationId xmlns:a16="http://schemas.microsoft.com/office/drawing/2014/main" id="{E873AA61-9B82-A6CA-012C-D0136E6A9215}"/>
              </a:ext>
            </a:extLst>
          </p:cNvPr>
          <p:cNvSpPr txBox="1"/>
          <p:nvPr/>
        </p:nvSpPr>
        <p:spPr>
          <a:xfrm>
            <a:off x="1695450" y="1501952"/>
            <a:ext cx="9372600" cy="303159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800"/>
              </a:spcAft>
              <a:buFont typeface="Arial" panose="020B0604020202020204" pitchFamily="34" charset="0"/>
              <a:buChar char="•"/>
            </a:pPr>
            <a:r>
              <a:rPr lang="en-US" sz="4400" dirty="0">
                <a:solidFill>
                  <a:schemeClr val="bg1"/>
                </a:solidFill>
                <a:effectLst>
                  <a:glow rad="139700">
                    <a:schemeClr val="tx1"/>
                  </a:glow>
                </a:effectLst>
              </a:rPr>
              <a:t>Verses 12-18a:  Paul’s current  circumstances</a:t>
            </a:r>
          </a:p>
          <a:p>
            <a:pPr marL="571500" indent="-571500" algn="l">
              <a:buFont typeface="Arial" panose="020B0604020202020204" pitchFamily="34" charset="0"/>
              <a:buChar char="•"/>
            </a:pPr>
            <a:r>
              <a:rPr lang="en-US" sz="4400" dirty="0">
                <a:solidFill>
                  <a:schemeClr val="bg1"/>
                </a:solidFill>
                <a:effectLst>
                  <a:glow rad="139700">
                    <a:schemeClr val="tx1"/>
                  </a:glow>
                </a:effectLst>
              </a:rPr>
              <a:t>Verses 18b-26:  Paul’s perspective on his future</a:t>
            </a:r>
          </a:p>
        </p:txBody>
      </p:sp>
    </p:spTree>
    <p:custDataLst>
      <p:tags r:id="rId1"/>
    </p:custDataLst>
    <p:extLst>
      <p:ext uri="{BB962C8B-B14F-4D97-AF65-F5344CB8AC3E}">
        <p14:creationId xmlns:p14="http://schemas.microsoft.com/office/powerpoint/2010/main" val="532875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8CA8B-EF28-9B45-76F7-8AB5D0BD9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73AA61-9B82-A6CA-012C-D0136E6A9215}"/>
              </a:ext>
            </a:extLst>
          </p:cNvPr>
          <p:cNvSpPr txBox="1"/>
          <p:nvPr/>
        </p:nvSpPr>
        <p:spPr>
          <a:xfrm>
            <a:off x="254833" y="1126757"/>
            <a:ext cx="11692327" cy="5078313"/>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800"/>
              </a:spcAft>
              <a:buFont typeface="Arial" panose="020B0604020202020204" pitchFamily="34" charset="0"/>
              <a:buChar char="•"/>
            </a:pPr>
            <a:r>
              <a:rPr lang="en-US" sz="4400" dirty="0">
                <a:solidFill>
                  <a:schemeClr val="bg1"/>
                </a:solidFill>
                <a:effectLst>
                  <a:glow rad="139700">
                    <a:schemeClr val="tx1"/>
                  </a:glow>
                </a:effectLst>
              </a:rPr>
              <a:t>Arrested in Jerusalem in ~57AD</a:t>
            </a:r>
          </a:p>
          <a:p>
            <a:pPr marL="571500" indent="-571500" algn="l">
              <a:spcAft>
                <a:spcPts val="1800"/>
              </a:spcAft>
              <a:buFont typeface="Arial" panose="020B0604020202020204" pitchFamily="34" charset="0"/>
              <a:buChar char="•"/>
            </a:pPr>
            <a:r>
              <a:rPr lang="en-US" sz="4400" dirty="0">
                <a:solidFill>
                  <a:schemeClr val="bg1"/>
                </a:solidFill>
                <a:effectLst>
                  <a:glow rad="139700">
                    <a:schemeClr val="tx1"/>
                  </a:glow>
                </a:effectLst>
              </a:rPr>
              <a:t>Imprisoned in Caesarea for 2 years</a:t>
            </a:r>
          </a:p>
          <a:p>
            <a:pPr marL="571500" indent="-571500" algn="l">
              <a:spcAft>
                <a:spcPts val="1800"/>
              </a:spcAft>
              <a:buFont typeface="Arial" panose="020B0604020202020204" pitchFamily="34" charset="0"/>
              <a:buChar char="•"/>
            </a:pPr>
            <a:r>
              <a:rPr lang="en-US" sz="4400" dirty="0">
                <a:solidFill>
                  <a:schemeClr val="bg1"/>
                </a:solidFill>
                <a:effectLst>
                  <a:glow rad="139700">
                    <a:schemeClr val="tx1"/>
                  </a:glow>
                </a:effectLst>
              </a:rPr>
              <a:t>Imprisoned in Rome for 2+ years (Acts 28:30)</a:t>
            </a:r>
          </a:p>
          <a:p>
            <a:pPr marL="571500" indent="-571500" algn="l">
              <a:spcAft>
                <a:spcPts val="1800"/>
              </a:spcAft>
              <a:buFont typeface="Arial" panose="020B0604020202020204" pitchFamily="34" charset="0"/>
              <a:buChar char="•"/>
            </a:pPr>
            <a:r>
              <a:rPr lang="en-US" sz="4400" dirty="0">
                <a:solidFill>
                  <a:schemeClr val="bg1"/>
                </a:solidFill>
                <a:effectLst>
                  <a:glow rad="139700">
                    <a:schemeClr val="tx1"/>
                  </a:glow>
                </a:effectLst>
              </a:rPr>
              <a:t>His trial was coming up soon (“I am confident in the Lord that I myself will come soon.” 2:24)</a:t>
            </a:r>
          </a:p>
          <a:p>
            <a:pPr marL="571500" indent="-571500" algn="l">
              <a:buFont typeface="Arial" panose="020B0604020202020204" pitchFamily="34" charset="0"/>
              <a:buChar char="•"/>
            </a:pPr>
            <a:r>
              <a:rPr lang="en-US" sz="4400" dirty="0">
                <a:solidFill>
                  <a:schemeClr val="bg1"/>
                </a:solidFill>
                <a:effectLst>
                  <a:glow rad="139700">
                    <a:schemeClr val="tx1"/>
                  </a:glow>
                </a:effectLst>
              </a:rPr>
              <a:t>Two most likely verdicts were release or death!</a:t>
            </a:r>
          </a:p>
        </p:txBody>
      </p:sp>
      <p:sp>
        <p:nvSpPr>
          <p:cNvPr id="4" name="TextBox 3">
            <a:extLst>
              <a:ext uri="{FF2B5EF4-FFF2-40B4-BE49-F238E27FC236}">
                <a16:creationId xmlns:a16="http://schemas.microsoft.com/office/drawing/2014/main" id="{5F7777E8-274C-97FB-4F98-F6BAEF847CA4}"/>
              </a:ext>
            </a:extLst>
          </p:cNvPr>
          <p:cNvSpPr txBox="1"/>
          <p:nvPr/>
        </p:nvSpPr>
        <p:spPr>
          <a:xfrm>
            <a:off x="1414220" y="46604"/>
            <a:ext cx="9867899"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What were Paul’s current circumstances?</a:t>
            </a:r>
          </a:p>
        </p:txBody>
      </p:sp>
    </p:spTree>
    <p:custDataLst>
      <p:tags r:id="rId1"/>
    </p:custDataLst>
    <p:extLst>
      <p:ext uri="{BB962C8B-B14F-4D97-AF65-F5344CB8AC3E}">
        <p14:creationId xmlns:p14="http://schemas.microsoft.com/office/powerpoint/2010/main" val="27231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1000" y="674400"/>
            <a:ext cx="1143000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18</a:t>
            </a:r>
            <a:r>
              <a:rPr lang="en-US" sz="4000" dirty="0">
                <a:solidFill>
                  <a:schemeClr val="bg1"/>
                </a:solidFill>
                <a:effectLst>
                  <a:glow rad="139700">
                    <a:schemeClr val="tx1"/>
                  </a:glow>
                </a:effectLst>
              </a:rPr>
              <a:t> …Yes, and I will rejoice, </a:t>
            </a:r>
            <a:r>
              <a:rPr lang="en-US" sz="4000" baseline="30000" dirty="0">
                <a:solidFill>
                  <a:schemeClr val="bg1"/>
                </a:solidFill>
                <a:effectLst>
                  <a:glow rad="139700">
                    <a:schemeClr val="tx1"/>
                  </a:glow>
                </a:effectLst>
              </a:rPr>
              <a:t>19</a:t>
            </a:r>
            <a:r>
              <a:rPr lang="en-US" sz="4000" dirty="0">
                <a:solidFill>
                  <a:schemeClr val="bg1"/>
                </a:solidFill>
                <a:effectLst>
                  <a:glow rad="139700">
                    <a:schemeClr val="tx1"/>
                  </a:glow>
                </a:effectLst>
              </a:rPr>
              <a:t> for I know that through your prayers and the help of the Spirit of Jesus Christ this will turn out for my deliverance, </a:t>
            </a:r>
            <a:r>
              <a:rPr lang="en-US" sz="4000" baseline="30000" dirty="0">
                <a:solidFill>
                  <a:schemeClr val="bg1"/>
                </a:solidFill>
                <a:effectLst>
                  <a:glow rad="139700">
                    <a:schemeClr val="tx1"/>
                  </a:glow>
                </a:effectLst>
              </a:rPr>
              <a:t>20</a:t>
            </a:r>
            <a:r>
              <a:rPr lang="en-US" sz="4000" dirty="0">
                <a:solidFill>
                  <a:schemeClr val="bg1"/>
                </a:solidFill>
                <a:effectLst>
                  <a:glow rad="139700">
                    <a:schemeClr val="tx1"/>
                  </a:glow>
                </a:effectLst>
              </a:rPr>
              <a:t> as it is my eager expectation and hope that I will not be at all ashamed, but that with full courage now as always Christ will be honored in my body, whether by life or by death. </a:t>
            </a:r>
            <a:r>
              <a:rPr lang="en-US" sz="4000" baseline="30000" dirty="0">
                <a:solidFill>
                  <a:schemeClr val="bg1"/>
                </a:solidFill>
                <a:effectLst>
                  <a:glow rad="139700">
                    <a:schemeClr val="tx1"/>
                  </a:glow>
                </a:effectLst>
              </a:rPr>
              <a:t>21</a:t>
            </a:r>
            <a:r>
              <a:rPr lang="en-US" sz="4000" dirty="0">
                <a:solidFill>
                  <a:schemeClr val="bg1"/>
                </a:solidFill>
                <a:effectLst>
                  <a:glow rad="139700">
                    <a:schemeClr val="tx1"/>
                  </a:glow>
                </a:effectLst>
              </a:rPr>
              <a:t> For to me to live is Christ, and to die is gain.                         </a:t>
            </a:r>
          </a:p>
          <a:p>
            <a:pPr algn="l"/>
            <a:r>
              <a:rPr lang="en-US" sz="4000" dirty="0">
                <a:solidFill>
                  <a:schemeClr val="bg1"/>
                </a:solidFill>
                <a:effectLst>
                  <a:glow rad="139700">
                    <a:schemeClr val="tx1"/>
                  </a:glow>
                </a:effectLst>
              </a:rPr>
              <a:t>                                         Philippians 1:18b-21</a:t>
            </a:r>
          </a:p>
        </p:txBody>
      </p:sp>
    </p:spTree>
    <p:custDataLst>
      <p:tags r:id="rId1"/>
    </p:custDataLst>
    <p:extLst>
      <p:ext uri="{BB962C8B-B14F-4D97-AF65-F5344CB8AC3E}">
        <p14:creationId xmlns:p14="http://schemas.microsoft.com/office/powerpoint/2010/main" val="3052894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39BCFD3-4A04-3844-5880-3137B56AB310}"/>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8596BD-D3F1-B316-A958-B1D0FA608A58}"/>
              </a:ext>
            </a:extLst>
          </p:cNvPr>
          <p:cNvSpPr txBox="1"/>
          <p:nvPr/>
        </p:nvSpPr>
        <p:spPr>
          <a:xfrm>
            <a:off x="397790" y="347625"/>
            <a:ext cx="11430000" cy="6247864"/>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22</a:t>
            </a:r>
            <a:r>
              <a:rPr lang="en-US" sz="4000" dirty="0">
                <a:solidFill>
                  <a:schemeClr val="bg1"/>
                </a:solidFill>
                <a:effectLst>
                  <a:glow rad="139700">
                    <a:schemeClr val="tx1"/>
                  </a:glow>
                </a:effectLst>
              </a:rPr>
              <a:t> If I am to live in the flesh, that means fruitful labor for me. Yet which I shall choose I cannot tell. </a:t>
            </a:r>
            <a:r>
              <a:rPr lang="en-US" sz="4000" baseline="30000" dirty="0">
                <a:solidFill>
                  <a:schemeClr val="bg1"/>
                </a:solidFill>
                <a:effectLst>
                  <a:glow rad="139700">
                    <a:schemeClr val="tx1"/>
                  </a:glow>
                </a:effectLst>
              </a:rPr>
              <a:t>23</a:t>
            </a:r>
            <a:r>
              <a:rPr lang="en-US" sz="4000" dirty="0">
                <a:solidFill>
                  <a:schemeClr val="bg1"/>
                </a:solidFill>
                <a:effectLst>
                  <a:glow rad="139700">
                    <a:schemeClr val="tx1"/>
                  </a:glow>
                </a:effectLst>
              </a:rPr>
              <a:t> I am hard pressed between the two. My desire is to depart and be with Christ, for that is far better. </a:t>
            </a:r>
            <a:r>
              <a:rPr lang="en-US" sz="4000" baseline="30000" dirty="0">
                <a:solidFill>
                  <a:schemeClr val="bg1"/>
                </a:solidFill>
                <a:effectLst>
                  <a:glow rad="139700">
                    <a:schemeClr val="tx1"/>
                  </a:glow>
                </a:effectLst>
              </a:rPr>
              <a:t>24</a:t>
            </a:r>
            <a:r>
              <a:rPr lang="en-US" sz="4000" dirty="0">
                <a:solidFill>
                  <a:schemeClr val="bg1"/>
                </a:solidFill>
                <a:effectLst>
                  <a:glow rad="139700">
                    <a:schemeClr val="tx1"/>
                  </a:glow>
                </a:effectLst>
              </a:rPr>
              <a:t> But to remain in the flesh is more necessary on your account. </a:t>
            </a:r>
            <a:r>
              <a:rPr lang="en-US" sz="4000" baseline="30000" dirty="0">
                <a:solidFill>
                  <a:schemeClr val="bg1"/>
                </a:solidFill>
                <a:effectLst>
                  <a:glow rad="139700">
                    <a:schemeClr val="tx1"/>
                  </a:glow>
                </a:effectLst>
              </a:rPr>
              <a:t>25</a:t>
            </a:r>
            <a:r>
              <a:rPr lang="en-US" sz="4000" dirty="0">
                <a:solidFill>
                  <a:schemeClr val="bg1"/>
                </a:solidFill>
                <a:effectLst>
                  <a:glow rad="139700">
                    <a:schemeClr val="tx1"/>
                  </a:glow>
                </a:effectLst>
              </a:rPr>
              <a:t> Convinced of this, I know that I will remain and continue with you all, for your progress and joy in the faith, </a:t>
            </a:r>
            <a:r>
              <a:rPr lang="en-US" sz="4000" baseline="30000" dirty="0">
                <a:solidFill>
                  <a:schemeClr val="bg1"/>
                </a:solidFill>
                <a:effectLst>
                  <a:glow rad="139700">
                    <a:schemeClr val="tx1"/>
                  </a:glow>
                </a:effectLst>
              </a:rPr>
              <a:t>26</a:t>
            </a:r>
            <a:r>
              <a:rPr lang="en-US" sz="4000" dirty="0">
                <a:solidFill>
                  <a:schemeClr val="bg1"/>
                </a:solidFill>
                <a:effectLst>
                  <a:glow rad="139700">
                    <a:schemeClr val="tx1"/>
                  </a:glow>
                </a:effectLst>
              </a:rPr>
              <a:t> so that in me you may have ample cause to glory in Christ Jesus, because of my coming to you again.                     Philippians 1:22-26</a:t>
            </a:r>
          </a:p>
        </p:txBody>
      </p:sp>
    </p:spTree>
    <p:custDataLst>
      <p:tags r:id="rId1"/>
    </p:custDataLst>
    <p:extLst>
      <p:ext uri="{BB962C8B-B14F-4D97-AF65-F5344CB8AC3E}">
        <p14:creationId xmlns:p14="http://schemas.microsoft.com/office/powerpoint/2010/main" val="872422714"/>
      </p:ext>
    </p:extLst>
  </p:cSld>
  <p:clrMapOvr>
    <a:masterClrMapping/>
  </p:clrMapOvr>
  <p:extLst>
    <p:ext uri="{E180D4A7-C9FB-4DFB-919C-405C955672EB}">
      <p14:showEvtLst xmlns:p14="http://schemas.microsoft.com/office/powerpoint/2010/main">
        <p14:playEvt time="19"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07A826F-DC10-26B8-6F48-49A231B318C9}"/>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1000" y="674400"/>
            <a:ext cx="1143000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18</a:t>
            </a:r>
            <a:r>
              <a:rPr lang="en-US" sz="4000" dirty="0">
                <a:solidFill>
                  <a:schemeClr val="bg1"/>
                </a:solidFill>
                <a:effectLst>
                  <a:glow rad="139700">
                    <a:schemeClr val="tx1"/>
                  </a:glow>
                </a:effectLst>
              </a:rPr>
              <a:t> …</a:t>
            </a:r>
            <a:r>
              <a:rPr lang="en-US" sz="4000" dirty="0">
                <a:solidFill>
                  <a:srgbClr val="FFFF00"/>
                </a:solidFill>
                <a:effectLst>
                  <a:glow rad="139700">
                    <a:schemeClr val="tx1"/>
                  </a:glow>
                </a:effectLst>
              </a:rPr>
              <a:t>Yes, and I will rejoice</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19</a:t>
            </a:r>
            <a:r>
              <a:rPr lang="en-US" sz="4000" dirty="0">
                <a:solidFill>
                  <a:schemeClr val="bg1"/>
                </a:solidFill>
                <a:effectLst>
                  <a:glow rad="139700">
                    <a:schemeClr val="tx1"/>
                  </a:glow>
                </a:effectLst>
              </a:rPr>
              <a:t> for I know that through your prayers and the help of the Spirit of Jesus Christ this will turn out for my deliverance, </a:t>
            </a:r>
            <a:r>
              <a:rPr lang="en-US" sz="4000" baseline="30000" dirty="0">
                <a:solidFill>
                  <a:schemeClr val="bg1"/>
                </a:solidFill>
                <a:effectLst>
                  <a:glow rad="139700">
                    <a:schemeClr val="tx1"/>
                  </a:glow>
                </a:effectLst>
              </a:rPr>
              <a:t>20</a:t>
            </a:r>
            <a:r>
              <a:rPr lang="en-US" sz="4000" dirty="0">
                <a:solidFill>
                  <a:schemeClr val="bg1"/>
                </a:solidFill>
                <a:effectLst>
                  <a:glow rad="139700">
                    <a:schemeClr val="tx1"/>
                  </a:glow>
                </a:effectLst>
              </a:rPr>
              <a:t> as it is my eager expectation and hope that I will not be at all ashamed, but that with full courage now as always Christ will be honored in my body, whether by life or by death. </a:t>
            </a:r>
            <a:r>
              <a:rPr lang="en-US" sz="4000" baseline="30000" dirty="0">
                <a:solidFill>
                  <a:schemeClr val="bg1"/>
                </a:solidFill>
                <a:effectLst>
                  <a:glow rad="139700">
                    <a:schemeClr val="tx1"/>
                  </a:glow>
                </a:effectLst>
              </a:rPr>
              <a:t>21</a:t>
            </a:r>
            <a:r>
              <a:rPr lang="en-US" sz="4000" dirty="0">
                <a:solidFill>
                  <a:schemeClr val="bg1"/>
                </a:solidFill>
                <a:effectLst>
                  <a:glow rad="139700">
                    <a:schemeClr val="tx1"/>
                  </a:glow>
                </a:effectLst>
              </a:rPr>
              <a:t> For to me to live is Christ, and to die is gain.                         </a:t>
            </a:r>
          </a:p>
          <a:p>
            <a:pPr algn="l"/>
            <a:r>
              <a:rPr lang="en-US" sz="4000" dirty="0">
                <a:solidFill>
                  <a:schemeClr val="bg1"/>
                </a:solidFill>
                <a:effectLst>
                  <a:glow rad="139700">
                    <a:schemeClr val="tx1"/>
                  </a:glow>
                </a:effectLst>
              </a:rPr>
              <a:t>                                         Philippians 1:18b-21</a:t>
            </a:r>
          </a:p>
        </p:txBody>
      </p:sp>
      <p:sp>
        <p:nvSpPr>
          <p:cNvPr id="3" name="TextBox 2">
            <a:extLst>
              <a:ext uri="{FF2B5EF4-FFF2-40B4-BE49-F238E27FC236}">
                <a16:creationId xmlns:a16="http://schemas.microsoft.com/office/drawing/2014/main" id="{A498BDB0-867D-A8F0-23B2-4783A21F9DA2}"/>
              </a:ext>
            </a:extLst>
          </p:cNvPr>
          <p:cNvSpPr txBox="1"/>
          <p:nvPr/>
        </p:nvSpPr>
        <p:spPr>
          <a:xfrm>
            <a:off x="3482056" y="74792"/>
            <a:ext cx="1690215"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rgbClr val="FFFF00"/>
                </a:solidFill>
                <a:effectLst>
                  <a:glow rad="139700">
                    <a:schemeClr val="tx1"/>
                  </a:glow>
                </a:effectLst>
              </a:rPr>
              <a:t>Why?</a:t>
            </a:r>
            <a:endParaRPr lang="en-US" sz="4000" dirty="0">
              <a:solidFill>
                <a:schemeClr val="bg1"/>
              </a:solidFill>
              <a:effectLst>
                <a:glow rad="139700">
                  <a:schemeClr val="tx1"/>
                </a:glow>
              </a:effectLst>
            </a:endParaRPr>
          </a:p>
        </p:txBody>
      </p:sp>
      <p:sp>
        <p:nvSpPr>
          <p:cNvPr id="4" name="Rectangle: Rounded Corners 3">
            <a:extLst>
              <a:ext uri="{FF2B5EF4-FFF2-40B4-BE49-F238E27FC236}">
                <a16:creationId xmlns:a16="http://schemas.microsoft.com/office/drawing/2014/main" id="{9169C3E4-4687-A620-F685-0A6B7DECF7B7}"/>
              </a:ext>
            </a:extLst>
          </p:cNvPr>
          <p:cNvSpPr/>
          <p:nvPr/>
        </p:nvSpPr>
        <p:spPr>
          <a:xfrm>
            <a:off x="381000" y="1948721"/>
            <a:ext cx="7728679" cy="707886"/>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7735E0-E22F-8FC6-19A8-8420B33D24E3}"/>
              </a:ext>
            </a:extLst>
          </p:cNvPr>
          <p:cNvSpPr txBox="1"/>
          <p:nvPr/>
        </p:nvSpPr>
        <p:spPr>
          <a:xfrm>
            <a:off x="3196578" y="1284290"/>
            <a:ext cx="1690215"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8000" dirty="0">
                <a:solidFill>
                  <a:srgbClr val="FFFF00"/>
                </a:solidFill>
                <a:effectLst>
                  <a:glow rad="139700">
                    <a:schemeClr val="tx1"/>
                  </a:glow>
                </a:effectLst>
              </a:rPr>
              <a:t>?</a:t>
            </a:r>
            <a:endParaRPr lang="en-US" sz="80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90136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extLst>
    <p:ext uri="{E180D4A7-C9FB-4DFB-919C-405C955672EB}">
      <p14:showEvtLst xmlns:p14="http://schemas.microsoft.com/office/powerpoint/2010/main">
        <p14:playEvt time="19"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2&quot;&gt;&lt;property id=&quot;20148&quot; value=&quot;5&quot;/&gt;&lt;property id=&quot;20300&quot; value=&quot;Slide 2&quot;/&gt;&lt;property id=&quot;20307&quot; value=&quot;257&quot;/&gt;&lt;/object&gt;&lt;object type=&quot;3&quot; unique_id=&quot;10112&quot;&gt;&lt;property id=&quot;20148&quot; value=&quot;5&quot;/&gt;&lt;property id=&quot;20300&quot; value=&quot;Slide 3&quot;/&gt;&lt;property id=&quot;20307&quot; value=&quot;259&quot;/&gt;&lt;/object&gt;&lt;object type=&quot;3&quot; unique_id=&quot;10164&quot;&gt;&lt;property id=&quot;20148&quot; value=&quot;5&quot;/&gt;&lt;property id=&quot;20300&quot; value=&quot;Slide 4&quot;/&gt;&lt;property id=&quot;20307&quot; value=&quot;260&quot;/&gt;&lt;/object&gt;&lt;object type=&quot;3&quot; unique_id=&quot;10195&quot;&gt;&lt;property id=&quot;20148&quot; value=&quot;5&quot;/&gt;&lt;property id=&quot;20300&quot; value=&quot;Slide 5&quot;/&gt;&lt;property id=&quot;20307&quot; value=&quot;261&quot;/&gt;&lt;/object&gt;&lt;object type=&quot;3&quot; unique_id=&quot;18570&quot;&gt;&lt;property id=&quot;20148&quot; value=&quot;5&quot;/&gt;&lt;property id=&quot;20300&quot; value=&quot;Slide 6&quot;/&gt;&lt;property id=&quot;20307&quot; value=&quot;262&quot;/&gt;&lt;/object&gt;&lt;object type=&quot;3&quot; unique_id=&quot;18611&quot;&gt;&lt;property id=&quot;20148&quot; value=&quot;5&quot;/&gt;&lt;property id=&quot;20300&quot; value=&quot;Slide 7&quot;/&gt;&lt;property id=&quot;20307&quot; value=&quot;263&quot;/&gt;&lt;/object&gt;&lt;object type=&quot;3&quot; unique_id=&quot;19112&quot;&gt;&lt;property id=&quot;20148&quot; value=&quot;5&quot;/&gt;&lt;property id=&quot;20300&quot; value=&quot;Slide 16&quot;/&gt;&lt;property id=&quot;20307&quot; value=&quot;270&quot;/&gt;&lt;/object&gt;&lt;object type=&quot;3&quot; unique_id=&quot;19281&quot;&gt;&lt;property id=&quot;20148&quot; value=&quot;5&quot;/&gt;&lt;property id=&quot;20300&quot; value=&quot;Slide 1&quot;/&gt;&lt;property id=&quot;20307&quot; value=&quot;272&quot;/&gt;&lt;/object&gt;&lt;object type=&quot;3&quot; unique_id=&quot;19534&quot;&gt;&lt;property id=&quot;20148&quot; value=&quot;5&quot;/&gt;&lt;property id=&quot;20300&quot; value=&quot;Slide 9&quot;/&gt;&lt;property id=&quot;20307&quot; value=&quot;273&quot;/&gt;&lt;/object&gt;&lt;object type=&quot;3&quot; unique_id=&quot;19535&quot;&gt;&lt;property id=&quot;20148&quot; value=&quot;5&quot;/&gt;&lt;property id=&quot;20300&quot; value=&quot;Slide 10&quot;/&gt;&lt;property id=&quot;20307&quot; value=&quot;274&quot;/&gt;&lt;/object&gt;&lt;object type=&quot;3&quot; unique_id=&quot;19784&quot;&gt;&lt;property id=&quot;20148&quot; value=&quot;5&quot;/&gt;&lt;property id=&quot;20300&quot; value=&quot;Slide 11&quot;/&gt;&lt;property id=&quot;20307&quot; value=&quot;275&quot;/&gt;&lt;/object&gt;&lt;object type=&quot;3&quot; unique_id=&quot;19842&quot;&gt;&lt;property id=&quot;20148&quot; value=&quot;5&quot;/&gt;&lt;property id=&quot;20300&quot; value=&quot;Slide 12&quot;/&gt;&lt;property id=&quot;20307&quot; value=&quot;276&quot;/&gt;&lt;/object&gt;&lt;object type=&quot;3&quot; unique_id=&quot;19903&quot;&gt;&lt;property id=&quot;20148&quot; value=&quot;5&quot;/&gt;&lt;property id=&quot;20300&quot; value=&quot;Slide 13&quot;/&gt;&lt;property id=&quot;20307&quot; value=&quot;277&quot;/&gt;&lt;/object&gt;&lt;object type=&quot;3&quot; unique_id=&quot;19963&quot;&gt;&lt;property id=&quot;20148&quot; value=&quot;5&quot;/&gt;&lt;property id=&quot;20300&quot; value=&quot;Slide 15&quot;/&gt;&lt;property id=&quot;20307&quot; value=&quot;278&quot;/&gt;&lt;/object&gt;&lt;object type=&quot;3&quot; unique_id=&quot;20308&quot;&gt;&lt;property id=&quot;20148&quot; value=&quot;5&quot;/&gt;&lt;property id=&quot;20300&quot; value=&quot;Slide 14&quot;/&gt;&lt;property id=&quot;20307&quot; value=&quot;279&quot;/&gt;&lt;/object&gt;&lt;object type=&quot;3&quot; unique_id=&quot;22002&quot;&gt;&lt;property id=&quot;20148&quot; value=&quot;5&quot;/&gt;&lt;property id=&quot;20300&quot; value=&quot;Slide 8&quot;/&gt;&lt;property id=&quot;20307&quot; value=&quot;299&quot;/&gt;&lt;/object&gt;&lt;/object&gt;&lt;/object&gt;&lt;/database&gt;"/>
  <p:tag name="SECTOMILLISECCONVERTED" val="1"/>
  <p:tag name="ISPRING_PROJECT_VERSION" val="9.3"/>
  <p:tag name="ISPRING_PROJECT_FOLDER_UPDATED" val="1"/>
  <p:tag name="ISPRING_FIRST_PUBLISH" val="1"/>
  <p:tag name="ISPRING_LMS_API_VERSION" val="SCORM 2004 (4th edition)"/>
  <p:tag name="ISPRING_ULTRA_SCORM_COURSE_ID" val="D6EC45B8-1E44-46E1-9754-98E648B6D3F3"/>
  <p:tag name="ISPRING_CMI5_LAUNCH_METHOD" val="any window"/>
  <p:tag name="ISPRINGCLOUDFOLDERID" val="1"/>
  <p:tag name="ISPRINGONLINEFOLDERID" val="1"/>
  <p:tag name="ISPRING_SCORM_RATE_SLIDES" val="0"/>
  <p:tag name="ISPRING_SCORM_PASSING_SCORE" val="0.000000"/>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UUID" val="{3DF0B31B-4FE5-4840-9F54-9662CD816234}"/>
  <p:tag name="ISPRING_OUTPUT_FOLDER" val="[[&quot;\uFFFD\/\bP{52F60523-431F-4090-BD6D-7A152C603D33}&quot;,&quot;C:\\Users\\dlbri\\OneDrive\\Documents\\DanHome\\AIC Pastoring\\Messages\\Philippians\\Chapter 1\\AV&quot;]]"/>
  <p:tag name="ISPRING_SCREEN_RECS_UPDATED" val="C:\Users\dlbri\OneDrive\Documents\DanHome\AIC Pastoring\Messages\Philippians\Chapter 1\Philippians 1_18-26 Preparing for the Future\"/>
  <p:tag name="ISPRING_RESOURCE_FOLDER" val="C:\Users\dlbri\OneDrive\Documents\DanHome\AIC Pastoring\Messages\Philippians\Chapter 1\Philippians 1_18-26 Preparing for the Future\"/>
  <p:tag name="ISPRING_PRESENTATION_PATH" val="C:\Users\dlbri\OneDrive\Documents\DanHome\AIC Pastoring\Messages\Philippians\Chapter 1\Philippians 1_18-26 Preparing for the Future.pptx"/>
  <p:tag name="FLASHSPRING_ZOOM_TAG" val="71"/>
  <p:tag name="ISPRING_PRESENTATION_INFO_2" val="&lt;?xml version=&quot;1.0&quot; encoding=&quot;UTF-8&quot; standalone=&quot;no&quot; ?&gt;&#10;&lt;presentation2&gt;&#10;&#10;  &lt;slides&gt;&#10;    &lt;slide id=&quot;{025D72CD-5072-4B99-B373-B8BFFF225E5F}&quot; pptId=&quot;644&quot;/&gt;&#10;    &lt;slide id=&quot;{C1057A0E-4D77-4FF6-AF81-41D2DDE4C9AC}&quot; pptId=&quot;746&quot;/&gt;&#10;    &lt;slide id=&quot;{C444C2F3-CA1C-4072-9330-25E063299E37}&quot; pptId=&quot;749&quot;/&gt;&#10;    &lt;slide id=&quot;{88A3228D-3542-4DBB-88DD-37F7A6D611AF}&quot; pptId=&quot;728&quot;/&gt;&#10;    &lt;slide id=&quot;{06DDAD17-E3B4-4688-8378-117139CAE314}&quot; pptId=&quot;653&quot;/&gt;&#10;    &lt;slide id=&quot;{C52D0F3C-344B-417A-BD03-C7996F6B9AC4}&quot; pptId=&quot;713&quot;/&gt;&#10;    &lt;slide id=&quot;{2091D911-E5CC-4845-9F31-BF767B8AF37C}&quot; pptId=&quot;688&quot;/&gt;&#10;    &lt;slide id=&quot;{15C7EBE7-11D9-433F-B543-2DC2ED5699AD}&quot; pptId=&quot;665&quot;/&gt;&#10;    &lt;slide id=&quot;{582CB335-E247-426B-9E60-6B2D62ACF8F1}&quot; pptId=&quot;750&quot;/&gt;&#10;    &lt;slide id=&quot;{F5243441-0300-4694-B646-52AB1B98C826}&quot; pptId=&quot;751&quot;/&gt;&#10;    &lt;slide id=&quot;{94E782F7-0F41-4E32-BE79-9CA233F85E10}&quot; pptId=&quot;753&quot;/&gt;&#10;    &lt;slide id=&quot;{51EA8AF2-D69F-4176-9D26-6D4EE868C5AF}&quot; pptId=&quot;754&quot;/&gt;&#10;    &lt;slide id=&quot;{2508BF92-B794-41BD-8B8E-BED4E6512BEA}&quot; pptId=&quot;773&quot;/&gt;&#10;    &lt;slide id=&quot;{0D64D71A-855E-4401-B63B-A44FA18662C3}&quot; pptId=&quot;756&quot;/&gt;&#10;    &lt;slide id=&quot;{56A3FCEE-9EA5-4CF2-9C17-8EB91F207128}&quot; pptId=&quot;760&quot;/&gt;&#10;    &lt;slide id=&quot;{8FDA62F1-D20A-495C-9742-8B4A8D92645B}&quot; pptId=&quot;758&quot;/&gt;&#10;    &lt;slide id=&quot;{4ED8AF10-0E99-4923-BFD6-D85A5C02655D}&quot; pptId=&quot;757&quot;/&gt;&#10;    &lt;slide id=&quot;{E327CB35-1A39-441C-A110-6D5D66C00495}&quot; pptId=&quot;761&quot;/&gt;&#10;    &lt;slide id=&quot;{CCE8C9AF-3115-44EB-A01E-B59942830676}&quot; pptId=&quot;759&quot;/&gt;&#10;    &lt;slide id=&quot;{F473FF8F-7853-4C9B-B822-0CC6E770EA25}&quot; pptId=&quot;755&quot;/&gt;&#10;    &lt;slide id=&quot;{15FB0F4B-7F0D-4609-974C-E90DC4BF62BB}&quot; pptId=&quot;259&quot;/&gt;&#10;    &lt;slide id=&quot;{21B0F88A-F79E-4B59-9B68-563C5261B2ED}&quot; pptId=&quot;762&quot;/&gt;&#10;    &lt;slide id=&quot;{96DD7094-2812-40E4-97F2-E880D0B7C36F}&quot; pptId=&quot;763&quot;/&gt;&#10;    &lt;slide id=&quot;{B3E967D3-ACA7-4D67-B22E-43796FEF892B}&quot; pptId=&quot;764&quot;/&gt;&#10;    &lt;slide id=&quot;{391FEF8C-638A-4066-93A6-11A32BEAB2FD}&quot; pptId=&quot;765&quot;/&gt;&#10;    &lt;slide id=&quot;{8F845DF8-8E6E-4DEA-B022-86AF65CE6700}&quot; pptId=&quot;766&quot;/&gt;&#10;    &lt;slide id=&quot;{40D39548-40AD-4E64-BD79-3ECEC0935EFB}&quot; pptId=&quot;767&quot;/&gt;&#10;    &lt;slide id=&quot;{C78B8842-FB4E-4728-8BC0-4698DB9636B6}&quot; pptId=&quot;768&quot;/&gt;&#10;    &lt;slide id=&quot;{3739FA75-5E4A-4AF3-9A34-B344C268E214}&quot; pptId=&quot;769&quot;/&gt;&#10;    &lt;slide id=&quot;{623B0449-FCFE-4A8F-8474-21850DFD13A1}&quot; pptId=&quot;774&quot;/&gt;&#10;    &lt;slide id=&quot;{56D94BE5-827C-472F-8BC7-D9710956F912}&quot; pptId=&quot;771&quot;/&gt;&#10;    &lt;slide id=&quot;{05C82333-304D-403F-936E-AFEA1C7C55A0}&quot; pptId=&quot;772&quot;/&gt;&#10;    &lt;slide id=&quot;{3A9577B4-1384-4638-B631-2644947F12E9}&quot; pptId=&quot;300&quot;/&gt;&#10;  &lt;/slides&gt;&#10;&#10;  &lt;narration&gt;&#10;    &lt;audioTracks&gt;&#10;      &lt;audioTrack muted=&quot;false&quot; name=&quot;Philippians 1_18-26 Edited Sound Board Recording&quot; resource=&quot;ef18d353&quot; slideId=&quot;{025D72CD-5072-4B99-B373-B8BFFF225E5F}&quot; startTime=&quot;0&quot; stepIndex=&quot;0&quot; volume=&quot;1&quot;&gt;&#10;        &lt;audio channels=&quot;2&quot; format=&quot;fltp&quot; sampleRate=&quot;48000&quot;/&gt;&#10;      &lt;/audioTrack&gt;&#10;    &lt;/audioTracks&gt;&#10;    &lt;videoTracks/&gt;&#10;  &lt;/narration&gt;&#10;&#10;&lt;/presentation2&gt;&#10;"/>
  <p:tag name="ISPRING_ULTRA_SCORM_COURCE_TITLE" val="Philippians 1_18-26 Preparing for the Future"/>
  <p:tag name="ISPRING_SCORM_ENDPOINT" val="&lt;endpoint&gt;&lt;enable&gt;0&lt;/enable&gt;&lt;lrs&gt;https://&lt;/lrs&gt;&lt;auth&gt;0&lt;/auth&gt;&lt;login&gt;&lt;/login&gt;&lt;password&gt;&lt;/password&gt;&lt;key&gt;&lt;/key&gt;&lt;name&gt;&lt;/name&gt;&lt;email&gt;&lt;/email&gt;&lt;/endpoint&gt;&#10;"/>
  <p:tag name="ISPRING_SCORM_RATE_QUIZZES" val="0"/>
  <p:tag name="ISPRING_PRESENTATION_TITLE" val="Philippians 1_18-26 Preparing for the Future"/>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8.607"/>
  <p:tag name="TIMING" val="|5.206|11.952"/>
  <p:tag name="ISPRING_SLIDE_ID_2" val="{582CB335-E247-426B-9E60-6B2D62ACF8F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90"/>
  <p:tag name="TIMING" val="|18.943"/>
  <p:tag name="ISPRING_SLIDE_ID_2" val="{F5243441-0300-4694-B646-52AB1B98C826}"/>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0.806"/>
  <p:tag name="TIMING" val="|7.001"/>
  <p:tag name="ISPRING_SLIDE_ID_2" val="{94E782F7-0F41-4E32-BE79-9CA233F85E10}"/>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83.407"/>
  <p:tag name="TIMING" val="|20.729|44.288"/>
  <p:tag name="ISPRING_SLIDE_ID_2" val="{51EA8AF2-D69F-4176-9D26-6D4EE868C5AF}"/>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015"/>
  <p:tag name="TIMING" val="|31.522"/>
  <p:tag name="ISPRING_SLIDE_ID_2" val="{2508BF92-B794-41BD-8B8E-BED4E6512BEA}"/>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8.382"/>
  <p:tag name="TIMING" val="|7.917"/>
  <p:tag name="ISPRING_SLIDE_ID_2" val="{0D64D71A-855E-4401-B63B-A44FA18662C3}"/>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85.177"/>
  <p:tag name="TIMING" val="|31.517|13.107|7.321|11.487"/>
  <p:tag name="ISPRING_SLIDE_ID_2" val="{56A3FCEE-9EA5-4CF2-9C17-8EB91F207128}"/>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7.822"/>
  <p:tag name="ISPRING_SLIDE_ID_2" val="{8FDA62F1-D20A-495C-9742-8B4A8D92645B}"/>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625"/>
  <p:tag name="ISPRING_SLIDE_ID_2" val="{4ED8AF10-0E99-4923-BFD6-D85A5C02655D}"/>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7.108"/>
  <p:tag name="ISPRING_SLIDE_ID_2" val="{E327CB35-1A39-441C-A110-6D5D66C0049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6.404"/>
  <p:tag name="ISPRING_SLIDE_ID_2" val="{025D72CD-5072-4B99-B373-B8BFFF225E5F}"/>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90.605"/>
  <p:tag name="TIMING" val="|10.792|13.811|24.912|16.725|7.301"/>
  <p:tag name="ISPRING_SLIDE_ID_2" val="{CCE8C9AF-3115-44EB-A01E-B59942830676}"/>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79"/>
  <p:tag name="TIMING" val="|9.423"/>
  <p:tag name="ISPRING_SLIDE_ID_2" val="{F473FF8F-7853-4C9B-B822-0CC6E770EA25}"/>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76.489"/>
  <p:tag name="ISPRING_CUSTOM_TIMING_USED" val="1"/>
  <p:tag name="ISPRING_SLIDE_ID_2" val="{15FB0F4B-7F0D-4609-974C-E90DC4BF62BB}"/>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0.887"/>
  <p:tag name="TIMING" val="|21.104"/>
  <p:tag name="ISPRING_SLIDE_ID_2" val="{21B0F88A-F79E-4B59-9B68-563C5261B2ED}"/>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7.544"/>
  <p:tag name="TIMING" val="|25.102"/>
  <p:tag name="ISPRING_SLIDE_ID_2" val="{96DD7094-2812-40E4-97F2-E880D0B7C36F}"/>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8.686"/>
  <p:tag name="TIMING" val="|6.359"/>
  <p:tag name="ISPRING_SLIDE_ID_2" val="{B3E967D3-ACA7-4D67-B22E-43796FEF892B}"/>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5.694"/>
  <p:tag name="TIMING" val="|3.002|16.204|10.425"/>
  <p:tag name="ISPRING_SLIDE_ID_2" val="{391FEF8C-638A-4066-93A6-11A32BEAB2FD}"/>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9.697"/>
  <p:tag name="TIMING" val="|6.558|15.713|15.85"/>
  <p:tag name="ISPRING_SLIDE_ID_2" val="{8F845DF8-8E6E-4DEA-B022-86AF65CE6700}"/>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7.229"/>
  <p:tag name="TIMING" val="|9.374|14.795|14.057"/>
  <p:tag name="ISPRING_SLIDE_ID_2" val="{40D39548-40AD-4E64-BD79-3ECEC0935EFB}"/>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2.876"/>
  <p:tag name="TIMING" val="|6.121|6.897|6.904"/>
  <p:tag name="ISPRING_SLIDE_ID_2" val="{C78B8842-FB4E-4728-8BC0-4698DB9636B6}"/>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0.546"/>
  <p:tag name="ISPRING_SLIDE_ID_2" val="{C1057A0E-4D77-4FF6-AF81-41D2DDE4C9AC}"/>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55.769"/>
  <p:tag name="TIMING" val="|21.744|36.75|9.594|16.214|3.033"/>
  <p:tag name="ISPRING_SLIDE_ID_2" val="{3739FA75-5E4A-4AF3-9A34-B344C268E214}"/>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9.379"/>
  <p:tag name="ISPRING_SLIDE_ID_2" val="{623B0449-FCFE-4A8F-8474-21850DFD13A1}"/>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5.441"/>
  <p:tag name="ISPRING_SLIDE_ID_2" val="{56D94BE5-827C-472F-8BC7-D9710956F912}"/>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54.542"/>
  <p:tag name="TIMING" val="|70.743|2.246|43.061|7.737|7.218|10.873"/>
  <p:tag name="ISPRING_SLIDE_ID_2" val="{05C82333-304D-403F-936E-AFEA1C7C55A0}"/>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255A92B-083D-4A10-B53E-BAEA6FF4426A}:300"/>
  <p:tag name="GENSWF_ADVANCE_TIME" val="64.676"/>
  <p:tag name="ISPRING_SLIDE_ID_2" val="{3A9577B4-1384-4638-B631-2644947F12E9}"/>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37"/>
  <p:tag name="ISPRING_SLIDE_ID_2" val="{C444C2F3-CA1C-4072-9330-25E063299E37}"/>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2.236"/>
  <p:tag name="TIMING" val="|16.092|6.091|19.054|13.176|6.899"/>
  <p:tag name="ISPRING_SLIDE_ID_2" val="{88A3228D-3542-4DBB-88DD-37F7A6D611AF}"/>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5.451"/>
  <p:tag name="TIMING" val="|11.286|19.552"/>
  <p:tag name="ISPRING_SLIDE_ID_2" val="{06DDAD17-E3B4-4688-8378-117139CAE314}"/>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1.766"/>
  <p:tag name="TIMING" val="|4.889|7.922|3.695|9.778|23.902"/>
  <p:tag name="ISPRING_SLIDE_ID_2" val="{C52D0F3C-344B-417A-BD03-C7996F6B9AC4}"/>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5.733"/>
  <p:tag name="ISPRING_SLIDE_ID_2" val="{2091D911-E5CC-4845-9F31-BF767B8AF37C}"/>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8.756"/>
  <p:tag name="ISPRING_SLIDE_ID_2" val="{15C7EBE7-11D9-433F-B543-2DC2ED5699A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2253</Words>
  <Application>Microsoft Macintosh PowerPoint</Application>
  <PresentationFormat>Widescreen</PresentationFormat>
  <Paragraphs>186</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1_18-26 Preparing for the Future</dc:title>
  <dc:creator>David Martin</dc:creator>
  <cp:lastModifiedBy>Rick Griffith</cp:lastModifiedBy>
  <cp:revision>6</cp:revision>
  <cp:lastPrinted>2016-09-27T19:32:35Z</cp:lastPrinted>
  <dcterms:created xsi:type="dcterms:W3CDTF">2011-09-26T16:22:56Z</dcterms:created>
  <dcterms:modified xsi:type="dcterms:W3CDTF">2023-03-05T14:41:29Z</dcterms:modified>
</cp:coreProperties>
</file>